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4"/>
  </p:notesMasterIdLst>
  <p:sldIdLst>
    <p:sldId id="258" r:id="rId2"/>
    <p:sldId id="260" r:id="rId3"/>
    <p:sldId id="281" r:id="rId4"/>
    <p:sldId id="282" r:id="rId5"/>
    <p:sldId id="257" r:id="rId6"/>
    <p:sldId id="264" r:id="rId7"/>
    <p:sldId id="285" r:id="rId8"/>
    <p:sldId id="288" r:id="rId9"/>
    <p:sldId id="274" r:id="rId10"/>
    <p:sldId id="286" r:id="rId11"/>
    <p:sldId id="278" r:id="rId12"/>
    <p:sldId id="304" r:id="rId13"/>
    <p:sldId id="303" r:id="rId14"/>
    <p:sldId id="305" r:id="rId15"/>
    <p:sldId id="301" r:id="rId16"/>
    <p:sldId id="306" r:id="rId17"/>
    <p:sldId id="307" r:id="rId18"/>
    <p:sldId id="308" r:id="rId19"/>
    <p:sldId id="309" r:id="rId20"/>
    <p:sldId id="310" r:id="rId21"/>
    <p:sldId id="311" r:id="rId22"/>
    <p:sldId id="312" r:id="rId23"/>
    <p:sldId id="313" r:id="rId24"/>
    <p:sldId id="314" r:id="rId25"/>
    <p:sldId id="315" r:id="rId26"/>
    <p:sldId id="316" r:id="rId27"/>
    <p:sldId id="317" r:id="rId28"/>
    <p:sldId id="290" r:id="rId29"/>
    <p:sldId id="297" r:id="rId30"/>
    <p:sldId id="295" r:id="rId31"/>
    <p:sldId id="298" r:id="rId32"/>
    <p:sldId id="299" r:id="rId33"/>
    <p:sldId id="300" r:id="rId34"/>
    <p:sldId id="318" r:id="rId35"/>
    <p:sldId id="319" r:id="rId36"/>
    <p:sldId id="320" r:id="rId37"/>
    <p:sldId id="321" r:id="rId38"/>
    <p:sldId id="322" r:id="rId39"/>
    <p:sldId id="323" r:id="rId40"/>
    <p:sldId id="287" r:id="rId41"/>
    <p:sldId id="273" r:id="rId42"/>
    <p:sldId id="266" r:id="rId4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9BD03"/>
    <a:srgbClr val="FFFFFF"/>
    <a:srgbClr val="008735"/>
    <a:srgbClr val="FCE0A2"/>
    <a:srgbClr val="E9500D"/>
    <a:srgbClr val="E6E6E6"/>
    <a:srgbClr val="F8BD33"/>
    <a:srgbClr val="FAD27A"/>
    <a:srgbClr val="CF9107"/>
    <a:srgbClr val="00994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E929F9F4-4A8F-4326-A1B4-22849713DDAB}" styleName="어두운 스타일 1 - 강조 4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wholeTbl>
    <a:band1H>
      <a:tcStyle>
        <a:tcBdr/>
        <a:fill>
          <a:solidFill>
            <a:schemeClr val="accent4">
              <a:shade val="60000"/>
            </a:schemeClr>
          </a:solidFill>
        </a:fill>
      </a:tcStyle>
    </a:band1H>
    <a:band1V>
      <a:tcStyle>
        <a:tcBdr/>
        <a:fill>
          <a:solidFill>
            <a:schemeClr val="accent4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4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4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4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78283" autoAdjust="0"/>
  </p:normalViewPr>
  <p:slideViewPr>
    <p:cSldViewPr snapToGrid="0">
      <p:cViewPr varScale="1">
        <p:scale>
          <a:sx n="64" d="100"/>
          <a:sy n="64" d="100"/>
        </p:scale>
        <p:origin x="701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svg>
</file>

<file path=ppt/media/image31.png>
</file>

<file path=ppt/media/image32.png>
</file>

<file path=ppt/media/image33.jpg>
</file>

<file path=ppt/media/image34.jpg>
</file>

<file path=ppt/media/image35.png>
</file>

<file path=ppt/media/image36.jpg>
</file>

<file path=ppt/media/image37.jpg>
</file>

<file path=ppt/media/image38.jpg>
</file>

<file path=ppt/media/image39.jpg>
</file>

<file path=ppt/media/image4.png>
</file>

<file path=ppt/media/image40.jpg>
</file>

<file path=ppt/media/image41.png>
</file>

<file path=ppt/media/image42.jpg>
</file>

<file path=ppt/media/image43.png>
</file>

<file path=ppt/media/image44.jpg>
</file>

<file path=ppt/media/image45.jpg>
</file>

<file path=ppt/media/image46.jpg>
</file>

<file path=ppt/media/image47.png>
</file>

<file path=ppt/media/image48.jpg>
</file>

<file path=ppt/media/image49.jpg>
</file>

<file path=ppt/media/image5.svg>
</file>

<file path=ppt/media/image50.jpg>
</file>

<file path=ppt/media/image51.jpg>
</file>

<file path=ppt/media/image52.jpg>
</file>

<file path=ppt/media/image53.jpg>
</file>

<file path=ppt/media/image54.jpg>
</file>

<file path=ppt/media/image55.jpg>
</file>

<file path=ppt/media/image56.jpg>
</file>

<file path=ppt/media/image57.jpg>
</file>

<file path=ppt/media/image58.jpg>
</file>

<file path=ppt/media/image59.jpg>
</file>

<file path=ppt/media/image6.png>
</file>

<file path=ppt/media/image60.jpg>
</file>

<file path=ppt/media/image61.png>
</file>

<file path=ppt/media/image62.png>
</file>

<file path=ppt/media/image63.png>
</file>

<file path=ppt/media/image64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C9C3F8-472F-43E2-804E-F1063366B1C8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AD8C4E-284D-466D-9C4C-4042AF4B89E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7950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730A1-8F13-4052-BB20-C5B301916542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2731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79155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07290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605038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109856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44376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9003330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65791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8080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19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87667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552884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816335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21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753736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22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037506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23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709433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24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902526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25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420243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186450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6003412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28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928380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09988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30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08242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1.2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써브웨이의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장점</a:t>
            </a:r>
          </a:p>
          <a:p>
            <a:pPr lvl="0" latinLnBrk="1"/>
            <a:r>
              <a:rPr lang="ko-KR" altLang="ko-KR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소비자의 기호를 반영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 latinLnBrk="1"/>
            <a:r>
              <a:rPr lang="ko-KR" altLang="ko-KR" sz="1200" u="sng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빠르고 간편하게 먹을 수 있는 차별화된 웰빙 샌드위치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en-US" altLang="ko-KR" sz="120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1.3 </a:t>
            </a:r>
            <a:r>
              <a:rPr lang="ko-KR" altLang="ko-K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써브웨이의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문제점</a:t>
            </a:r>
          </a:p>
          <a:p>
            <a:pPr latinLnBrk="1"/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 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공장을 연상케 하는 주문 방식</a:t>
            </a:r>
          </a:p>
          <a:p>
            <a:pPr lvl="0"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소비자들이 충분히 메뉴를 고를 시간을 주지 않는다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산만한 주문 방식은 웰빙 이미지와 거리가 멀다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vl="0"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신규 고객 확보를 어렵게 하여 브랜드 확산이 힘들다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183874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31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378144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32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22895608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33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76620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677557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35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95435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36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3569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37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2811353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38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62937619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79813492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40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45733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ko-KR" altLang="en-US" dirty="0"/>
              <a:t>물가 상승</a:t>
            </a:r>
            <a:r>
              <a:rPr lang="en-US" altLang="ko-KR" dirty="0"/>
              <a:t>, 1</a:t>
            </a:r>
            <a:r>
              <a:rPr lang="ko-KR" altLang="en-US" dirty="0"/>
              <a:t>인 가구수의 증가</a:t>
            </a:r>
            <a:r>
              <a:rPr lang="en-US" altLang="ko-KR" dirty="0"/>
              <a:t>, </a:t>
            </a:r>
            <a:r>
              <a:rPr lang="ko-KR" altLang="en-US" dirty="0"/>
              <a:t>간단한 외식문화 선호</a:t>
            </a:r>
            <a:r>
              <a:rPr lang="en-US" altLang="ko-KR" dirty="0"/>
              <a:t>, </a:t>
            </a:r>
            <a:r>
              <a:rPr lang="ko-KR" altLang="en-US" dirty="0"/>
              <a:t>혼밥 문화 확산 등 </a:t>
            </a:r>
            <a:r>
              <a:rPr lang="ko-KR" altLang="en-US" dirty="0" err="1"/>
              <a:t>간편식</a:t>
            </a:r>
            <a:r>
              <a:rPr lang="ko-KR" altLang="en-US" dirty="0"/>
              <a:t> 시장이 성장하고 있는 시대에 샌드위치 브랜드 </a:t>
            </a:r>
            <a:r>
              <a:rPr lang="ko-KR" altLang="en-US" dirty="0" err="1"/>
              <a:t>써브웨이를</a:t>
            </a:r>
            <a:r>
              <a:rPr lang="ko-KR" altLang="en-US" dirty="0"/>
              <a:t> 이용해 보면서 불편한 점을 발견했고 이를 전부 해결할 수 있는 키오스크를 구축하는 데에 최종적인 목적이 있다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730A1-8F13-4052-BB20-C5B301916542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프로젝트의 기능</a:t>
            </a:r>
            <a:endParaRPr lang="en-US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메뉴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(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사이즈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빵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치즈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야채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선택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결제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영수증 발매</a:t>
            </a:r>
          </a:p>
          <a:p>
            <a:pPr lvl="0" latinLnBrk="1"/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추천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소스</a:t>
            </a:r>
            <a:r>
              <a:rPr lang="ko-KR" altLang="ko-K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로 신규 고객도 손쉽게 주문</a:t>
            </a:r>
          </a:p>
          <a:p>
            <a:pPr latinLnBrk="1"/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81076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58478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00687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latinLnBrk="1"/>
            <a:endParaRPr lang="ko-KR" altLang="ko-KR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E7D730A1-8F13-4052-BB20-C5B301916542}" type="slidenum">
              <a:rPr lang="ko-KR" altLang="en-US" smtClean="0"/>
              <a:pPr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7662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0AD8C4E-284D-466D-9C4C-4042AF4B89E6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17091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220BB1-5824-4468-8A33-01340B66D69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771659A-F824-4A21-BA64-880C847B9E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ADFD9B8-30F8-4AD1-B96A-8BE78A870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1615C4B-42FA-4671-9F66-EAFD42CC41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0A8C15A-8F6B-4A8F-B7D9-8EF424D97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9881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9DF64D-2666-4330-8125-7205C61649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9E9BAD6-254F-4088-89D7-3AAC1442E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00B0777-AB8D-4F5C-96C6-28C8BB235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0B9F9C-124D-48BA-8BF3-56A487BCE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2C34545-DE66-4AE1-9863-89C338A672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09146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2AF790F-AC16-4DF6-8E45-837309F500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B298D7E-3AA6-40D6-9D03-DAF37254737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7F3793B-48FC-4F7C-83E0-A76D855AC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58D1D03-797E-46E0-8BE3-17227EA38E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6EA7134-546B-4CC4-A9FE-23D09E47E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35084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9655438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>
            <a:extLst>
              <a:ext uri="{FF2B5EF4-FFF2-40B4-BE49-F238E27FC236}">
                <a16:creationId xmlns:a16="http://schemas.microsoft.com/office/drawing/2014/main" id="{682FCF50-3C2B-439D-ACA3-2FD3367F5851}"/>
              </a:ext>
            </a:extLst>
          </p:cNvPr>
          <p:cNvSpPr/>
          <p:nvPr userDrawn="1"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44956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288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4CD38C-7D10-42E2-887B-013631858E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14F0D60-EAF8-4128-8582-4930810F8D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0CA915B-B23F-4B85-95B0-C66ECA8A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7640867-AE72-45FC-BE2F-EE26B83A0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32DDD4-86BC-4B99-A411-A2974E9F1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84962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95E489-F23C-4819-A46B-9507F3371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8637B3-241D-4D20-A824-D1D2FA7957C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F94FA80-44B8-4C66-8C47-73A6722B1B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6642D43-BDEB-46A3-9FE3-77A4D8C9F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E362BC0-DDF9-4272-B2CE-C3401535D7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21242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D7FED2F-C9A1-4517-A3C4-56B7DC222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3845569-A64A-4EB0-8473-A0F21A3310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3DEB29-5031-4031-A0DC-BD72358FE4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2B1531-9062-4456-9035-36FF136D8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8760C48-8707-41FA-8B74-8D4A448250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A44DEA6-C8CC-47F7-93C3-6FB683F6F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9575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1C3593D-9FAF-43BF-8890-5771749882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738454-E918-46AC-96ED-3B38575183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ECB7705-2903-4D3B-9E53-EA0EE8C4B88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0C1657B4-BE06-4EE3-BE9C-4D0B299AE71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746A80D-463A-4C0A-872C-D98C672039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30D62108-3E8F-4101-8B2D-F0ACDB416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6B54F4ED-75D6-4B7C-A0C3-809099F8D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26F67662-3A3E-4E17-8262-321B965C8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4054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B2B07B-AA72-44D9-A09B-87C8FD2FDA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19A5232-8C76-41D6-A739-8F7CF25CA4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F834AD9-3CC2-499F-86C8-DBF39FF1F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7AC351-525F-47DC-817C-0137A387B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89038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3E9CBD2-77B1-448D-9335-E3D0A30A87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98863550-7093-4FC6-9608-ADC792447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8A7AFFB-3E8B-4C12-8D65-141C8048B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944765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4FAC10E-7597-4FFB-B440-C623E2790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14D0B89F-6BDB-4E42-A0DB-613FB634DA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5D047A0-7728-47FA-99F6-EC27AC04BC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64848E4-202A-48C6-8832-F6B75E2246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F33881E-945D-4737-B21C-015D6DE89D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5D7E608-901B-469C-AFB1-DA886C3CA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517527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A940D6-99FD-4DC0-A204-FE5EF1C9FB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5D626AD2-0D91-46A3-B574-53EADAAC1F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CB9860-0FFC-45BF-BE3F-271686D21A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0DBC2F-C703-423B-9BEB-7C3A08D5B2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A1965A6-8014-420E-BCCB-A4CC26688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7679BF5-C1A5-419D-9ADF-356E49589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90415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CEA715D-4DF7-4E03-B656-2AE03D733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7A2818-6C34-4D5C-883C-1EE2078DC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D07C5E6-3C1A-4D0B-8A15-077F658CD2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D97635-0E80-466E-A3DD-CE0E27A417D0}" type="datetimeFigureOut">
              <a:rPr lang="ko-KR" altLang="en-US" smtClean="0"/>
              <a:t>2019-12-10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8DB5C2D-8C66-48D6-B56F-86133EAF61A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E66934F-BCA8-487F-BBEC-8795908645B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62FD67E-08BF-46C2-9BD3-67B97F6D90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3682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7.png"/><Relationship Id="rId4" Type="http://schemas.openxmlformats.org/officeDocument/2006/relationships/image" Target="../media/image33.jp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5.png"/><Relationship Id="rId4" Type="http://schemas.openxmlformats.org/officeDocument/2006/relationships/image" Target="../media/image34.jp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6.png"/><Relationship Id="rId4" Type="http://schemas.openxmlformats.org/officeDocument/2006/relationships/image" Target="../media/image36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1.png"/><Relationship Id="rId4" Type="http://schemas.openxmlformats.org/officeDocument/2006/relationships/image" Target="../media/image37.jp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5.png"/><Relationship Id="rId4" Type="http://schemas.openxmlformats.org/officeDocument/2006/relationships/image" Target="../media/image3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4.png"/><Relationship Id="rId4" Type="http://schemas.openxmlformats.org/officeDocument/2006/relationships/image" Target="../media/image39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1.png"/><Relationship Id="rId4" Type="http://schemas.openxmlformats.org/officeDocument/2006/relationships/image" Target="../media/image40.jp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3.png"/><Relationship Id="rId4" Type="http://schemas.openxmlformats.org/officeDocument/2006/relationships/image" Target="../media/image4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3.png"/><Relationship Id="rId4" Type="http://schemas.openxmlformats.org/officeDocument/2006/relationships/image" Target="../media/image44.jp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9.png"/><Relationship Id="rId4" Type="http://schemas.openxmlformats.org/officeDocument/2006/relationships/image" Target="../media/image45.jp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7.png"/><Relationship Id="rId4" Type="http://schemas.openxmlformats.org/officeDocument/2006/relationships/image" Target="../media/image46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png"/><Relationship Id="rId4" Type="http://schemas.openxmlformats.org/officeDocument/2006/relationships/image" Target="../media/image48.jp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6.png"/><Relationship Id="rId4" Type="http://schemas.openxmlformats.org/officeDocument/2006/relationships/image" Target="../media/image49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8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51.jpg"/><Relationship Id="rId5" Type="http://schemas.openxmlformats.org/officeDocument/2006/relationships/image" Target="../media/image17.png"/><Relationship Id="rId4" Type="http://schemas.openxmlformats.org/officeDocument/2006/relationships/image" Target="../media/image50.jp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4.png"/><Relationship Id="rId4" Type="http://schemas.openxmlformats.org/officeDocument/2006/relationships/image" Target="../media/image52.jp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3.jp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5.jp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6.jp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7.jp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8.jp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59.jpg"/><Relationship Id="rId4" Type="http://schemas.openxmlformats.org/officeDocument/2006/relationships/image" Target="../media/image2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2.jpg"/><Relationship Id="rId4" Type="http://schemas.openxmlformats.org/officeDocument/2006/relationships/image" Target="../media/image43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0.jpg"/><Relationship Id="rId4" Type="http://schemas.openxmlformats.org/officeDocument/2006/relationships/image" Target="../media/image47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1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63.png"/><Relationship Id="rId4" Type="http://schemas.openxmlformats.org/officeDocument/2006/relationships/image" Target="../media/image62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6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svg"/><Relationship Id="rId3" Type="http://schemas.openxmlformats.org/officeDocument/2006/relationships/image" Target="../media/image2.png"/><Relationship Id="rId7" Type="http://schemas.openxmlformats.org/officeDocument/2006/relationships/image" Target="../media/image7.sv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svg"/><Relationship Id="rId5" Type="http://schemas.openxmlformats.org/officeDocument/2006/relationships/image" Target="../media/image5.sv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13" Type="http://schemas.openxmlformats.org/officeDocument/2006/relationships/image" Target="../media/image24.png"/><Relationship Id="rId18" Type="http://schemas.openxmlformats.org/officeDocument/2006/relationships/image" Target="../media/image28.png"/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12" Type="http://schemas.openxmlformats.org/officeDocument/2006/relationships/image" Target="../media/image23.png"/><Relationship Id="rId17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6" Type="http://schemas.openxmlformats.org/officeDocument/2006/relationships/image" Target="../media/image27.png"/><Relationship Id="rId20" Type="http://schemas.openxmlformats.org/officeDocument/2006/relationships/image" Target="../media/image30.sv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7.png"/><Relationship Id="rId11" Type="http://schemas.openxmlformats.org/officeDocument/2006/relationships/image" Target="../media/image22.png"/><Relationship Id="rId5" Type="http://schemas.openxmlformats.org/officeDocument/2006/relationships/image" Target="../media/image16.png"/><Relationship Id="rId15" Type="http://schemas.openxmlformats.org/officeDocument/2006/relationships/image" Target="../media/image26.png"/><Relationship Id="rId10" Type="http://schemas.openxmlformats.org/officeDocument/2006/relationships/image" Target="../media/image21.png"/><Relationship Id="rId19" Type="http://schemas.openxmlformats.org/officeDocument/2006/relationships/image" Target="../media/image29.png"/><Relationship Id="rId4" Type="http://schemas.openxmlformats.org/officeDocument/2006/relationships/image" Target="../media/image15.png"/><Relationship Id="rId9" Type="http://schemas.openxmlformats.org/officeDocument/2006/relationships/image" Target="../media/image20.png"/><Relationship Id="rId14" Type="http://schemas.openxmlformats.org/officeDocument/2006/relationships/image" Target="../media/image2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leejewon97/Kubway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44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8E14AF47-EFF7-4778-85CE-32FFF6FCEE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15875" y="814935"/>
            <a:ext cx="7560233" cy="4247446"/>
          </a:xfrm>
          <a:prstGeom prst="rect">
            <a:avLst/>
          </a:prstGeom>
        </p:spPr>
      </p:pic>
      <p:sp>
        <p:nvSpPr>
          <p:cNvPr id="7" name="부제목 6">
            <a:extLst>
              <a:ext uri="{FF2B5EF4-FFF2-40B4-BE49-F238E27FC236}">
                <a16:creationId xmlns:a16="http://schemas.microsoft.com/office/drawing/2014/main" id="{B192594F-489B-4764-AEA5-B331D7329A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37965" y="4303020"/>
            <a:ext cx="6916055" cy="1519169"/>
          </a:xfrm>
        </p:spPr>
        <p:txBody>
          <a:bodyPr>
            <a:normAutofit/>
          </a:bodyPr>
          <a:lstStyle/>
          <a:p>
            <a:r>
              <a:rPr lang="en-US" altLang="ko-KR" b="1" dirty="0">
                <a:solidFill>
                  <a:srgbClr val="F9BD03"/>
                </a:solidFill>
                <a:latin typeface="+mj-lt"/>
              </a:rPr>
              <a:t>3</a:t>
            </a:r>
            <a:r>
              <a:rPr lang="ko-KR" altLang="en-US" b="1" dirty="0">
                <a:solidFill>
                  <a:srgbClr val="F9BD03"/>
                </a:solidFill>
                <a:latin typeface="+mj-lt"/>
              </a:rPr>
              <a:t>조 </a:t>
            </a:r>
            <a:r>
              <a:rPr lang="en-US" altLang="ko-KR" b="1" dirty="0">
                <a:solidFill>
                  <a:srgbClr val="F9BD03"/>
                </a:solidFill>
                <a:latin typeface="+mj-lt"/>
              </a:rPr>
              <a:t>KUBWAY</a:t>
            </a:r>
          </a:p>
          <a:p>
            <a:r>
              <a:rPr lang="en-US" altLang="ko-KR" b="1" dirty="0">
                <a:solidFill>
                  <a:srgbClr val="FFFFFF"/>
                </a:solidFill>
                <a:latin typeface="+mj-lt"/>
              </a:rPr>
              <a:t>201611250 </a:t>
            </a:r>
            <a:r>
              <a:rPr lang="ko-KR" altLang="en-US" b="1" dirty="0">
                <a:solidFill>
                  <a:srgbClr val="FFFFFF"/>
                </a:solidFill>
                <a:latin typeface="+mj-lt"/>
              </a:rPr>
              <a:t>고대석 </a:t>
            </a:r>
            <a:r>
              <a:rPr lang="en-US" altLang="ko-KR" b="1" dirty="0">
                <a:solidFill>
                  <a:srgbClr val="FFFFFF"/>
                </a:solidFill>
                <a:latin typeface="+mj-lt"/>
              </a:rPr>
              <a:t>201611273 </a:t>
            </a:r>
            <a:r>
              <a:rPr lang="ko-KR" altLang="en-US" b="1" dirty="0" err="1">
                <a:solidFill>
                  <a:srgbClr val="FFFFFF"/>
                </a:solidFill>
                <a:latin typeface="+mj-lt"/>
              </a:rPr>
              <a:t>유병헌</a:t>
            </a:r>
            <a:endParaRPr lang="ko-KR" altLang="en-US" b="1" dirty="0">
              <a:solidFill>
                <a:srgbClr val="FFFFFF"/>
              </a:solidFill>
              <a:latin typeface="+mj-lt"/>
            </a:endParaRPr>
          </a:p>
          <a:p>
            <a:r>
              <a:rPr lang="en-US" altLang="ko-KR" b="1" dirty="0">
                <a:solidFill>
                  <a:srgbClr val="FFFFFF"/>
                </a:solidFill>
                <a:latin typeface="+mj-lt"/>
              </a:rPr>
              <a:t>201611287 </a:t>
            </a:r>
            <a:r>
              <a:rPr lang="ko-KR" altLang="en-US" b="1" dirty="0">
                <a:solidFill>
                  <a:srgbClr val="FFFFFF"/>
                </a:solidFill>
                <a:latin typeface="+mj-lt"/>
              </a:rPr>
              <a:t>이재원 </a:t>
            </a:r>
            <a:r>
              <a:rPr lang="en-US" altLang="ko-KR" b="1" dirty="0">
                <a:solidFill>
                  <a:srgbClr val="FFFFFF"/>
                </a:solidFill>
                <a:latin typeface="+mj-lt"/>
              </a:rPr>
              <a:t>201611305 </a:t>
            </a:r>
            <a:r>
              <a:rPr lang="ko-KR" altLang="en-US" b="1" dirty="0">
                <a:solidFill>
                  <a:srgbClr val="FFFFFF"/>
                </a:solidFill>
                <a:latin typeface="+mj-lt"/>
              </a:rPr>
              <a:t>채현우</a:t>
            </a:r>
          </a:p>
          <a:p>
            <a:endParaRPr lang="ko-KR" altLang="en-US" b="1" dirty="0">
              <a:solidFill>
                <a:schemeClr val="bg1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581560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A93E26-B561-46ED-9E79-67E2FBE54152}"/>
              </a:ext>
            </a:extLst>
          </p:cNvPr>
          <p:cNvSpPr txBox="1"/>
          <p:nvPr/>
        </p:nvSpPr>
        <p:spPr>
          <a:xfrm>
            <a:off x="2015490" y="1501125"/>
            <a:ext cx="81610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Program</a:t>
            </a:r>
          </a:p>
          <a:p>
            <a:pPr algn="ctr"/>
            <a:r>
              <a:rPr lang="en-US" altLang="ko-KR" sz="7000" b="1" dirty="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Description</a:t>
            </a: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A0DC4738-E4DF-4C57-8771-A5A56F5CE7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2451" y="2987583"/>
            <a:ext cx="7767097" cy="3487640"/>
          </a:xfrm>
          <a:prstGeom prst="rect">
            <a:avLst/>
          </a:prstGeom>
          <a:effectLst>
            <a:outerShdw blurRad="317500" dist="38100" dir="9360000" sx="102000" sy="102000" algn="l" rotWithShape="0">
              <a:prstClr val="black">
                <a:alpha val="40000"/>
              </a:prstClr>
            </a:outerShdw>
          </a:effectLst>
        </p:spPr>
      </p:pic>
      <p:sp>
        <p:nvSpPr>
          <p:cNvPr id="6" name="부제목 6">
            <a:extLst>
              <a:ext uri="{FF2B5EF4-FFF2-40B4-BE49-F238E27FC236}">
                <a16:creationId xmlns:a16="http://schemas.microsoft.com/office/drawing/2014/main" id="{E9348D9F-AE70-4D55-9F46-34C40BB8A6CD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PROGRAM DESCRIPTION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227605D7-E3C9-4B87-8A84-5FCFE8733E3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436538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BD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그림 23">
            <a:extLst>
              <a:ext uri="{FF2B5EF4-FFF2-40B4-BE49-F238E27FC236}">
                <a16:creationId xmlns:a16="http://schemas.microsoft.com/office/drawing/2014/main" id="{54EAAC8B-40CC-4E25-B2C7-549340E173E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4" name="부제목 6">
            <a:extLst>
              <a:ext uri="{FF2B5EF4-FFF2-40B4-BE49-F238E27FC236}">
                <a16:creationId xmlns:a16="http://schemas.microsoft.com/office/drawing/2014/main" id="{F4988633-81C6-4862-A706-979688025AD2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PROGRAM DESCRIPTION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FA9F46E-A39B-4A00-9D17-6D68A96E20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89175" y="684075"/>
            <a:ext cx="11413650" cy="6117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586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0" y="3629768"/>
            <a:ext cx="5663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매장에서 식사 버튼을 누르면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str</a:t>
            </a:r>
            <a:r>
              <a:rPr lang="ko-KR" altLang="en-US" sz="2400" b="1" dirty="0">
                <a:solidFill>
                  <a:srgbClr val="008735"/>
                </a:solidFill>
              </a:rPr>
              <a:t>에 </a:t>
            </a:r>
            <a:r>
              <a:rPr lang="en-US" altLang="ko-KR" sz="2400" b="1" dirty="0">
                <a:solidFill>
                  <a:srgbClr val="008735"/>
                </a:solidFill>
              </a:rPr>
              <a:t>“TAKE_OUT”</a:t>
            </a:r>
            <a:r>
              <a:rPr lang="ko-KR" altLang="en-US" sz="2400" b="1" dirty="0">
                <a:solidFill>
                  <a:srgbClr val="008735"/>
                </a:solidFill>
              </a:rPr>
              <a:t>을 추가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Size</a:t>
            </a:r>
            <a:r>
              <a:rPr lang="ko-KR" altLang="en-US" sz="2400" b="1" dirty="0">
                <a:solidFill>
                  <a:srgbClr val="008735"/>
                </a:solidFill>
              </a:rPr>
              <a:t>창의 </a:t>
            </a:r>
            <a:r>
              <a:rPr lang="en-US" altLang="ko-KR" sz="2400" b="1" dirty="0">
                <a:solidFill>
                  <a:srgbClr val="008735"/>
                </a:solidFill>
              </a:rPr>
              <a:t>string</a:t>
            </a:r>
            <a:r>
              <a:rPr lang="ko-KR" altLang="en-US" sz="2400" b="1" dirty="0">
                <a:solidFill>
                  <a:srgbClr val="008735"/>
                </a:solidFill>
              </a:rPr>
              <a:t>을 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지금의 </a:t>
            </a:r>
            <a:r>
              <a:rPr lang="en-US" altLang="ko-KR" sz="2400" b="1" dirty="0">
                <a:solidFill>
                  <a:srgbClr val="008735"/>
                </a:solidFill>
              </a:rPr>
              <a:t>string</a:t>
            </a:r>
            <a:r>
              <a:rPr lang="ko-KR" altLang="en-US" sz="2400" b="1" dirty="0">
                <a:solidFill>
                  <a:srgbClr val="008735"/>
                </a:solidFill>
              </a:rPr>
              <a:t>으로 설정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size</a:t>
            </a:r>
            <a:r>
              <a:rPr lang="ko-KR" altLang="en-US" sz="2400" b="1" dirty="0">
                <a:solidFill>
                  <a:srgbClr val="008735"/>
                </a:solidFill>
              </a:rPr>
              <a:t>창으로 이동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13506" y="1708232"/>
            <a:ext cx="5176811" cy="1520000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mainwindow.cpp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30" cy="6857998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524189" y="3629768"/>
            <a:ext cx="2520000" cy="2520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1105826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1912" y="1708232"/>
            <a:ext cx="5400000" cy="1520000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size_select.cpp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5"/>
            <a:ext cx="5144730" cy="6858000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524189" y="3629768"/>
            <a:ext cx="2520000" cy="2520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4F3393-24A9-4A7A-B48F-F7E62146BD37}"/>
              </a:ext>
            </a:extLst>
          </p:cNvPr>
          <p:cNvSpPr txBox="1"/>
          <p:nvPr/>
        </p:nvSpPr>
        <p:spPr>
          <a:xfrm>
            <a:off x="6270130" y="3629768"/>
            <a:ext cx="5663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15cm </a:t>
            </a:r>
            <a:r>
              <a:rPr lang="ko-KR" altLang="en-US" sz="2400" b="1" dirty="0">
                <a:solidFill>
                  <a:srgbClr val="008735"/>
                </a:solidFill>
              </a:rPr>
              <a:t>버튼을 누르면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str</a:t>
            </a:r>
            <a:r>
              <a:rPr lang="ko-KR" altLang="en-US" sz="2400" b="1" dirty="0">
                <a:solidFill>
                  <a:srgbClr val="008735"/>
                </a:solidFill>
              </a:rPr>
              <a:t>에 </a:t>
            </a:r>
            <a:r>
              <a:rPr lang="en-US" altLang="ko-KR" sz="2400" b="1" dirty="0">
                <a:solidFill>
                  <a:srgbClr val="008735"/>
                </a:solidFill>
              </a:rPr>
              <a:t>“15cm\n”</a:t>
            </a:r>
            <a:r>
              <a:rPr lang="ko-KR" altLang="en-US" sz="2400" b="1" dirty="0">
                <a:solidFill>
                  <a:srgbClr val="008735"/>
                </a:solidFill>
              </a:rPr>
              <a:t>을 추가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다음 창의 </a:t>
            </a:r>
            <a:r>
              <a:rPr lang="en-US" altLang="ko-KR" sz="2400" b="1" dirty="0">
                <a:solidFill>
                  <a:srgbClr val="008735"/>
                </a:solidFill>
              </a:rPr>
              <a:t>string</a:t>
            </a:r>
            <a:r>
              <a:rPr lang="ko-KR" altLang="en-US" sz="2400" b="1" dirty="0">
                <a:solidFill>
                  <a:srgbClr val="008735"/>
                </a:solidFill>
              </a:rPr>
              <a:t>을 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지금의 </a:t>
            </a:r>
            <a:r>
              <a:rPr lang="en-US" altLang="ko-KR" sz="2400" b="1" dirty="0">
                <a:solidFill>
                  <a:srgbClr val="008735"/>
                </a:solidFill>
              </a:rPr>
              <a:t>string</a:t>
            </a:r>
            <a:r>
              <a:rPr lang="ko-KR" altLang="en-US" sz="2400" b="1" dirty="0">
                <a:solidFill>
                  <a:srgbClr val="008735"/>
                </a:solidFill>
              </a:rPr>
              <a:t>으로 설정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show</a:t>
            </a:r>
            <a:r>
              <a:rPr lang="ko-KR" altLang="en-US" sz="2400" b="1" dirty="0">
                <a:solidFill>
                  <a:srgbClr val="008735"/>
                </a:solidFill>
              </a:rPr>
              <a:t>창으로 이동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73044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135924" y="1708232"/>
            <a:ext cx="3931976" cy="1520000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sandwich.cpp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30" cy="6857998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524189" y="2369768"/>
            <a:ext cx="2520000" cy="2520000"/>
          </a:xfrm>
          <a:prstGeom prst="ellipse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14F3393-24A9-4A7A-B48F-F7E62146BD37}"/>
              </a:ext>
            </a:extLst>
          </p:cNvPr>
          <p:cNvSpPr txBox="1"/>
          <p:nvPr/>
        </p:nvSpPr>
        <p:spPr>
          <a:xfrm>
            <a:off x="6270130" y="3629768"/>
            <a:ext cx="56635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신제품 </a:t>
            </a:r>
            <a:r>
              <a:rPr lang="en-US" altLang="ko-KR" sz="2400" b="1" dirty="0">
                <a:solidFill>
                  <a:srgbClr val="008735"/>
                </a:solidFill>
              </a:rPr>
              <a:t>NEW </a:t>
            </a:r>
            <a:r>
              <a:rPr lang="ko-KR" altLang="en-US" sz="2400" b="1" dirty="0">
                <a:solidFill>
                  <a:srgbClr val="008735"/>
                </a:solidFill>
              </a:rPr>
              <a:t>버튼을 누르면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다음 창의 </a:t>
            </a:r>
            <a:r>
              <a:rPr lang="en-US" altLang="ko-KR" sz="2400" b="1" dirty="0">
                <a:solidFill>
                  <a:srgbClr val="008735"/>
                </a:solidFill>
              </a:rPr>
              <a:t>string</a:t>
            </a:r>
            <a:r>
              <a:rPr lang="ko-KR" altLang="en-US" sz="2400" b="1" dirty="0">
                <a:solidFill>
                  <a:srgbClr val="008735"/>
                </a:solidFill>
              </a:rPr>
              <a:t>을 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지금의 </a:t>
            </a:r>
            <a:r>
              <a:rPr lang="en-US" altLang="ko-KR" sz="2400" b="1" dirty="0">
                <a:solidFill>
                  <a:srgbClr val="008735"/>
                </a:solidFill>
              </a:rPr>
              <a:t>string</a:t>
            </a:r>
            <a:r>
              <a:rPr lang="ko-KR" altLang="en-US" sz="2400" b="1" dirty="0">
                <a:solidFill>
                  <a:srgbClr val="008735"/>
                </a:solidFill>
              </a:rPr>
              <a:t>으로 설정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다음 창의 </a:t>
            </a:r>
            <a:r>
              <a:rPr lang="en-US" altLang="ko-KR" sz="2400" b="1" dirty="0">
                <a:solidFill>
                  <a:srgbClr val="008735"/>
                </a:solidFill>
              </a:rPr>
              <a:t>length</a:t>
            </a:r>
            <a:r>
              <a:rPr lang="ko-KR" altLang="en-US" sz="2400" b="1" dirty="0">
                <a:solidFill>
                  <a:srgbClr val="008735"/>
                </a:solidFill>
              </a:rPr>
              <a:t>를 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지금의 </a:t>
            </a:r>
            <a:r>
              <a:rPr lang="en-US" altLang="ko-KR" sz="2400" b="1" dirty="0">
                <a:solidFill>
                  <a:srgbClr val="008735"/>
                </a:solidFill>
              </a:rPr>
              <a:t>length</a:t>
            </a:r>
            <a:r>
              <a:rPr lang="ko-KR" altLang="en-US" sz="2400" b="1" dirty="0">
                <a:solidFill>
                  <a:srgbClr val="008735"/>
                </a:solidFill>
              </a:rPr>
              <a:t>로 설정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show</a:t>
            </a:r>
            <a:r>
              <a:rPr lang="ko-KR" altLang="en-US" sz="2400" b="1" dirty="0">
                <a:solidFill>
                  <a:srgbClr val="008735"/>
                </a:solidFill>
              </a:rPr>
              <a:t>창으로 이동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774702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5" y="5506536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rgbClr val="008735"/>
                </a:solidFill>
              </a:rPr>
              <a:t>에그마요</a:t>
            </a:r>
            <a:r>
              <a:rPr lang="ko-KR" altLang="en-US" sz="2400" b="1" dirty="0">
                <a:solidFill>
                  <a:srgbClr val="008735"/>
                </a:solidFill>
              </a:rPr>
              <a:t> 버튼을 누르면 </a:t>
            </a:r>
            <a:r>
              <a:rPr lang="en-US" altLang="ko-KR" sz="2400" b="1" dirty="0" err="1">
                <a:solidFill>
                  <a:srgbClr val="008735"/>
                </a:solidFill>
              </a:rPr>
              <a:t>find_Node</a:t>
            </a:r>
            <a:r>
              <a:rPr lang="en-US" altLang="ko-KR" sz="2400" b="1" dirty="0">
                <a:solidFill>
                  <a:srgbClr val="008735"/>
                </a:solidFill>
              </a:rPr>
              <a:t> </a:t>
            </a:r>
            <a:r>
              <a:rPr lang="ko-KR" altLang="en-US" sz="2400" b="1" dirty="0">
                <a:solidFill>
                  <a:srgbClr val="008735"/>
                </a:solidFill>
              </a:rPr>
              <a:t>해서 이름과 가격이 붙은 </a:t>
            </a:r>
            <a:r>
              <a:rPr lang="en-US" altLang="ko-KR" sz="2400" b="1" dirty="0">
                <a:solidFill>
                  <a:srgbClr val="008735"/>
                </a:solidFill>
              </a:rPr>
              <a:t>string</a:t>
            </a:r>
            <a:r>
              <a:rPr lang="ko-KR" altLang="en-US" sz="2400" b="1" dirty="0">
                <a:solidFill>
                  <a:srgbClr val="008735"/>
                </a:solidFill>
              </a:rPr>
              <a:t>을 가져옴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01918" y="901245"/>
            <a:ext cx="5400000" cy="4408861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sandwich_classic.cpp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824" y="901245"/>
            <a:ext cx="5144731" cy="6858000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205740" y="2354580"/>
            <a:ext cx="1800000" cy="180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8892170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5" y="5506536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rgbClr val="008735"/>
                </a:solidFill>
              </a:rPr>
              <a:t>허니오트</a:t>
            </a:r>
            <a:r>
              <a:rPr lang="ko-KR" altLang="en-US" sz="2400" b="1" dirty="0">
                <a:solidFill>
                  <a:srgbClr val="008735"/>
                </a:solidFill>
              </a:rPr>
              <a:t> 버튼을 누르면 </a:t>
            </a:r>
            <a:r>
              <a:rPr lang="en-US" altLang="ko-KR" sz="2400" b="1" dirty="0">
                <a:solidFill>
                  <a:srgbClr val="008735"/>
                </a:solidFill>
              </a:rPr>
              <a:t>string</a:t>
            </a:r>
            <a:r>
              <a:rPr lang="ko-KR" altLang="en-US" sz="2400" b="1" dirty="0">
                <a:solidFill>
                  <a:srgbClr val="008735"/>
                </a:solidFill>
              </a:rPr>
              <a:t>에 </a:t>
            </a:r>
            <a:r>
              <a:rPr lang="en-US" altLang="ko-KR" sz="2400" b="1" dirty="0">
                <a:solidFill>
                  <a:srgbClr val="008735"/>
                </a:solidFill>
              </a:rPr>
              <a:t>“</a:t>
            </a:r>
            <a:r>
              <a:rPr lang="ko-KR" altLang="en-US" sz="2400" b="1" dirty="0" err="1">
                <a:solidFill>
                  <a:srgbClr val="008735"/>
                </a:solidFill>
              </a:rPr>
              <a:t>허니오트</a:t>
            </a:r>
            <a:r>
              <a:rPr lang="en-US" altLang="ko-KR" sz="2400" b="1" dirty="0">
                <a:solidFill>
                  <a:srgbClr val="008735"/>
                </a:solidFill>
              </a:rPr>
              <a:t>”</a:t>
            </a:r>
            <a:r>
              <a:rPr lang="ko-KR" altLang="en-US" sz="2400" b="1" dirty="0">
                <a:solidFill>
                  <a:srgbClr val="008735"/>
                </a:solidFill>
              </a:rPr>
              <a:t>를 추가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479982" y="901245"/>
            <a:ext cx="5243872" cy="4408861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bread.cpp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5"/>
            <a:ext cx="5144730" cy="6858000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458562" y="2434590"/>
            <a:ext cx="1800000" cy="180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47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5" y="5506536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아메리칸 치즈 버튼을 누르면</a:t>
            </a:r>
            <a:r>
              <a:rPr lang="en-US" altLang="ko-KR" sz="2400" b="1" dirty="0">
                <a:solidFill>
                  <a:srgbClr val="008735"/>
                </a:solidFill>
              </a:rPr>
              <a:t> string</a:t>
            </a:r>
            <a:r>
              <a:rPr lang="ko-KR" altLang="en-US" sz="2400" b="1" dirty="0">
                <a:solidFill>
                  <a:srgbClr val="008735"/>
                </a:solidFill>
              </a:rPr>
              <a:t>에</a:t>
            </a:r>
            <a:r>
              <a:rPr lang="en-US" altLang="ko-KR" sz="2400" b="1" dirty="0">
                <a:solidFill>
                  <a:srgbClr val="008735"/>
                </a:solidFill>
              </a:rPr>
              <a:t> “</a:t>
            </a:r>
            <a:r>
              <a:rPr lang="ko-KR" altLang="en-US" sz="2400" b="1" dirty="0">
                <a:solidFill>
                  <a:srgbClr val="008735"/>
                </a:solidFill>
              </a:rPr>
              <a:t>아메리칸 치즈</a:t>
            </a:r>
            <a:r>
              <a:rPr lang="en-US" altLang="ko-KR" sz="2400" b="1" dirty="0">
                <a:solidFill>
                  <a:srgbClr val="008735"/>
                </a:solidFill>
              </a:rPr>
              <a:t>“ </a:t>
            </a:r>
            <a:r>
              <a:rPr lang="ko-KR" altLang="en-US" sz="2400" b="1" dirty="0">
                <a:solidFill>
                  <a:srgbClr val="008735"/>
                </a:solidFill>
              </a:rPr>
              <a:t>추가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1216" y="901245"/>
            <a:ext cx="5121404" cy="4408861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cheese.cpp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30" cy="6857998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458562" y="2434590"/>
            <a:ext cx="1800000" cy="180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70411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1216" y="1014640"/>
            <a:ext cx="5121404" cy="4182071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topping.cpp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29" cy="6857998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22798" y="2180947"/>
            <a:ext cx="2160000" cy="216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508AE19-0354-427D-8487-6257ED492432}"/>
              </a:ext>
            </a:extLst>
          </p:cNvPr>
          <p:cNvSpPr txBox="1"/>
          <p:nvPr/>
        </p:nvSpPr>
        <p:spPr>
          <a:xfrm>
            <a:off x="6270135" y="5506536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더블 업 버튼을 누르면</a:t>
            </a:r>
            <a:r>
              <a:rPr lang="en-US" altLang="ko-KR" sz="2400" b="1" dirty="0">
                <a:solidFill>
                  <a:srgbClr val="008735"/>
                </a:solidFill>
              </a:rPr>
              <a:t> string</a:t>
            </a:r>
            <a:r>
              <a:rPr lang="ko-KR" altLang="en-US" sz="2400" b="1" dirty="0">
                <a:solidFill>
                  <a:srgbClr val="008735"/>
                </a:solidFill>
              </a:rPr>
              <a:t>에</a:t>
            </a:r>
            <a:r>
              <a:rPr lang="en-US" altLang="ko-KR" sz="2400" b="1" dirty="0">
                <a:solidFill>
                  <a:srgbClr val="008735"/>
                </a:solidFill>
              </a:rPr>
              <a:t> “</a:t>
            </a:r>
            <a:r>
              <a:rPr lang="ko-KR" altLang="en-US" sz="2400" b="1" dirty="0">
                <a:solidFill>
                  <a:srgbClr val="008735"/>
                </a:solidFill>
              </a:rPr>
              <a:t>더블 업 가격</a:t>
            </a:r>
            <a:r>
              <a:rPr lang="en-US" altLang="ko-KR" sz="2400" b="1" dirty="0">
                <a:solidFill>
                  <a:srgbClr val="008735"/>
                </a:solidFill>
              </a:rPr>
              <a:t>“ </a:t>
            </a:r>
            <a:r>
              <a:rPr lang="ko-KR" altLang="en-US" sz="2400" b="1" dirty="0">
                <a:solidFill>
                  <a:srgbClr val="008735"/>
                </a:solidFill>
              </a:rPr>
              <a:t>추가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84572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5" y="5506536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양상추 버튼을 누르면 </a:t>
            </a:r>
            <a:r>
              <a:rPr lang="en-US" altLang="ko-KR" sz="2400" b="1" dirty="0">
                <a:solidFill>
                  <a:srgbClr val="008735"/>
                </a:solidFill>
              </a:rPr>
              <a:t>string</a:t>
            </a:r>
            <a:r>
              <a:rPr lang="ko-KR" altLang="en-US" sz="2400" b="1" dirty="0">
                <a:solidFill>
                  <a:srgbClr val="008735"/>
                </a:solidFill>
              </a:rPr>
              <a:t>에 </a:t>
            </a:r>
            <a:r>
              <a:rPr lang="en-US" altLang="ko-KR" sz="2400" b="1" dirty="0">
                <a:solidFill>
                  <a:srgbClr val="008735"/>
                </a:solidFill>
              </a:rPr>
              <a:t>“</a:t>
            </a:r>
            <a:r>
              <a:rPr lang="ko-KR" altLang="en-US" sz="2400" b="1" dirty="0">
                <a:solidFill>
                  <a:srgbClr val="008735"/>
                </a:solidFill>
              </a:rPr>
              <a:t>양상추 </a:t>
            </a:r>
            <a:r>
              <a:rPr lang="en-US" altLang="ko-KR" sz="2400" b="1" dirty="0">
                <a:solidFill>
                  <a:srgbClr val="008735"/>
                </a:solidFill>
              </a:rPr>
              <a:t>”</a:t>
            </a:r>
            <a:r>
              <a:rPr lang="ko-KR" altLang="en-US" sz="2400" b="1" dirty="0">
                <a:solidFill>
                  <a:srgbClr val="008735"/>
                </a:solidFill>
              </a:rPr>
              <a:t>를 추가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1216" y="1060369"/>
            <a:ext cx="5121404" cy="4090612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vegetable.cpp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29" cy="6857997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700165" y="1506577"/>
            <a:ext cx="2160000" cy="180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02813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7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>
            <a:extLst>
              <a:ext uri="{FF2B5EF4-FFF2-40B4-BE49-F238E27FC236}">
                <a16:creationId xmlns:a16="http://schemas.microsoft.com/office/drawing/2014/main" id="{4CB3FFBD-331E-42F6-83E7-4E7290D02507}"/>
              </a:ext>
            </a:extLst>
          </p:cNvPr>
          <p:cNvSpPr/>
          <p:nvPr/>
        </p:nvSpPr>
        <p:spPr>
          <a:xfrm>
            <a:off x="1087102" y="2465173"/>
            <a:ext cx="1387500" cy="1387500"/>
          </a:xfrm>
          <a:prstGeom prst="ellipse">
            <a:avLst/>
          </a:prstGeom>
          <a:solidFill>
            <a:srgbClr val="F9BD03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dirty="0">
              <a:solidFill>
                <a:srgbClr val="FFCB0F"/>
              </a:solidFill>
              <a:latin typeface="Arial" panose="020B0604020202020204" pitchFamily="34" charset="0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B697FF0D-B812-4518-824F-8AF2AC26DB85}"/>
              </a:ext>
            </a:extLst>
          </p:cNvPr>
          <p:cNvSpPr/>
          <p:nvPr/>
        </p:nvSpPr>
        <p:spPr>
          <a:xfrm>
            <a:off x="818092" y="4092708"/>
            <a:ext cx="1925528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133" b="1" kern="100" dirty="0">
                <a:solidFill>
                  <a:srgbClr val="FFFFFF"/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프로그램 소개</a:t>
            </a:r>
            <a:endParaRPr lang="en-US" altLang="zh-CN" sz="2133" b="1" kern="1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61AD739D-6B1B-41EA-8079-419F27465730}"/>
              </a:ext>
            </a:extLst>
          </p:cNvPr>
          <p:cNvSpPr/>
          <p:nvPr/>
        </p:nvSpPr>
        <p:spPr>
          <a:xfrm>
            <a:off x="3317555" y="2465173"/>
            <a:ext cx="1387500" cy="1387500"/>
          </a:xfrm>
          <a:prstGeom prst="ellipse">
            <a:avLst/>
          </a:prstGeom>
          <a:solidFill>
            <a:srgbClr val="F9BD03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dirty="0">
              <a:solidFill>
                <a:srgbClr val="FFCB0F"/>
              </a:solidFill>
              <a:latin typeface="Arial" panose="020B0604020202020204" pitchFamily="34" charset="0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E39C0C3-772E-4B36-B074-9A7345360EAE}"/>
              </a:ext>
            </a:extLst>
          </p:cNvPr>
          <p:cNvSpPr/>
          <p:nvPr/>
        </p:nvSpPr>
        <p:spPr>
          <a:xfrm>
            <a:off x="3321746" y="4086696"/>
            <a:ext cx="1377300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133" b="1" kern="100" dirty="0">
                <a:solidFill>
                  <a:srgbClr val="FFFFFF"/>
                </a:solidFill>
                <a:latin typeface="맑은 고딕" panose="020B0503020000020004" pitchFamily="50" charset="-127"/>
                <a:cs typeface="Arial" panose="020B0604020202020204" pitchFamily="34" charset="0"/>
              </a:rPr>
              <a:t>역할 분담</a:t>
            </a:r>
            <a:endParaRPr lang="en-US" altLang="zh-CN" sz="2133" b="1" kern="1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F45FF37A-03C7-4681-8C7A-BB81B7A4E0AF}"/>
              </a:ext>
            </a:extLst>
          </p:cNvPr>
          <p:cNvSpPr/>
          <p:nvPr/>
        </p:nvSpPr>
        <p:spPr>
          <a:xfrm>
            <a:off x="5456130" y="2465173"/>
            <a:ext cx="1387500" cy="1387500"/>
          </a:xfrm>
          <a:prstGeom prst="ellipse">
            <a:avLst/>
          </a:prstGeom>
          <a:solidFill>
            <a:srgbClr val="F9BD03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dirty="0">
              <a:solidFill>
                <a:srgbClr val="FFCB0F"/>
              </a:solidFill>
              <a:latin typeface="Arial" panose="020B0604020202020204" pitchFamily="34" charset="0"/>
            </a:endParaRP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BA9CD052-A7F1-4058-8F7A-03A277ACB590}"/>
              </a:ext>
            </a:extLst>
          </p:cNvPr>
          <p:cNvSpPr/>
          <p:nvPr/>
        </p:nvSpPr>
        <p:spPr>
          <a:xfrm>
            <a:off x="7622521" y="2465173"/>
            <a:ext cx="1387500" cy="1387500"/>
          </a:xfrm>
          <a:prstGeom prst="ellipse">
            <a:avLst/>
          </a:prstGeom>
          <a:solidFill>
            <a:srgbClr val="F9BD03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dirty="0">
              <a:solidFill>
                <a:srgbClr val="FFCB0F"/>
              </a:solidFill>
              <a:latin typeface="Arial" panose="020B0604020202020204" pitchFamily="34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F09E2613-AA62-40E9-A789-F6A2C1BFA7CA}"/>
              </a:ext>
            </a:extLst>
          </p:cNvPr>
          <p:cNvSpPr/>
          <p:nvPr/>
        </p:nvSpPr>
        <p:spPr>
          <a:xfrm>
            <a:off x="7353505" y="4086696"/>
            <a:ext cx="1925527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133" b="1" kern="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프로그램 실행</a:t>
            </a:r>
            <a:endParaRPr lang="en-US" altLang="zh-CN" sz="2133" b="1" kern="1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320AB2B9-C84D-4831-B7F4-B6979398F0C3}"/>
              </a:ext>
            </a:extLst>
          </p:cNvPr>
          <p:cNvSpPr/>
          <p:nvPr/>
        </p:nvSpPr>
        <p:spPr>
          <a:xfrm>
            <a:off x="9721582" y="2465173"/>
            <a:ext cx="1387500" cy="1387500"/>
          </a:xfrm>
          <a:prstGeom prst="ellipse">
            <a:avLst/>
          </a:prstGeom>
          <a:solidFill>
            <a:srgbClr val="F9BD03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dirty="0">
              <a:solidFill>
                <a:srgbClr val="FFCB0F"/>
              </a:solidFill>
              <a:latin typeface="Arial" panose="020B0604020202020204" pitchFamily="34" charset="0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923BB013-6740-498D-8F30-E109BBBB1D3F}"/>
              </a:ext>
            </a:extLst>
          </p:cNvPr>
          <p:cNvSpPr/>
          <p:nvPr/>
        </p:nvSpPr>
        <p:spPr>
          <a:xfrm>
            <a:off x="9907822" y="4092708"/>
            <a:ext cx="1015021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ko-KR" sz="2133" b="1" kern="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Q &amp; A</a:t>
            </a:r>
            <a:endParaRPr lang="en-US" altLang="zh-CN" sz="2133" b="1" kern="1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35B809C4-5FEA-410E-B945-C8E99E3168E7}"/>
              </a:ext>
            </a:extLst>
          </p:cNvPr>
          <p:cNvSpPr txBox="1"/>
          <p:nvPr/>
        </p:nvSpPr>
        <p:spPr>
          <a:xfrm>
            <a:off x="1266722" y="2686998"/>
            <a:ext cx="976549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333" b="1" dirty="0">
                <a:solidFill>
                  <a:schemeClr val="bg1"/>
                </a:solidFill>
                <a:latin typeface="맑은 고딕"/>
              </a:rPr>
              <a:t>01</a:t>
            </a:r>
            <a:endParaRPr lang="zh-CN" altLang="en-US" sz="5333" b="1" dirty="0">
              <a:solidFill>
                <a:schemeClr val="bg1"/>
              </a:solidFill>
              <a:latin typeface="맑은 고딕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75C41DC-A784-4EED-9C7A-DDA83A9D9C79}"/>
              </a:ext>
            </a:extLst>
          </p:cNvPr>
          <p:cNvSpPr txBox="1"/>
          <p:nvPr/>
        </p:nvSpPr>
        <p:spPr>
          <a:xfrm>
            <a:off x="3522120" y="2686998"/>
            <a:ext cx="976549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333" b="1">
                <a:solidFill>
                  <a:schemeClr val="bg1"/>
                </a:solidFill>
                <a:latin typeface="맑은 고딕"/>
              </a:rPr>
              <a:t>02</a:t>
            </a:r>
            <a:endParaRPr lang="zh-CN" altLang="en-US" sz="5333" b="1">
              <a:solidFill>
                <a:schemeClr val="bg1"/>
              </a:solidFill>
              <a:latin typeface="맑은 고딕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4B8F62E-2895-474D-8436-CCA11BEA2F3F}"/>
              </a:ext>
            </a:extLst>
          </p:cNvPr>
          <p:cNvSpPr txBox="1"/>
          <p:nvPr/>
        </p:nvSpPr>
        <p:spPr>
          <a:xfrm>
            <a:off x="5661606" y="2688597"/>
            <a:ext cx="976549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333" b="1">
                <a:solidFill>
                  <a:schemeClr val="bg1"/>
                </a:solidFill>
                <a:latin typeface="맑은 고딕"/>
              </a:rPr>
              <a:t>03</a:t>
            </a:r>
            <a:endParaRPr lang="zh-CN" altLang="en-US" sz="5333" b="1">
              <a:solidFill>
                <a:schemeClr val="bg1"/>
              </a:solidFill>
              <a:latin typeface="맑은 고딕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E2226A0-E0FA-4B03-98BB-815BDC71D906}"/>
              </a:ext>
            </a:extLst>
          </p:cNvPr>
          <p:cNvSpPr txBox="1"/>
          <p:nvPr/>
        </p:nvSpPr>
        <p:spPr>
          <a:xfrm>
            <a:off x="7827995" y="2686998"/>
            <a:ext cx="976549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333" b="1">
                <a:solidFill>
                  <a:schemeClr val="bg1"/>
                </a:solidFill>
                <a:latin typeface="맑은 고딕"/>
              </a:rPr>
              <a:t>04</a:t>
            </a:r>
            <a:endParaRPr lang="zh-CN" altLang="en-US" sz="5333" b="1">
              <a:solidFill>
                <a:schemeClr val="bg1"/>
              </a:solidFill>
              <a:latin typeface="맑은 고딕"/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4F12D664-4B09-4167-AF76-AAE290FDA9DB}"/>
              </a:ext>
            </a:extLst>
          </p:cNvPr>
          <p:cNvSpPr txBox="1"/>
          <p:nvPr/>
        </p:nvSpPr>
        <p:spPr>
          <a:xfrm>
            <a:off x="9927056" y="2686998"/>
            <a:ext cx="976549" cy="9130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5333" b="1">
                <a:solidFill>
                  <a:schemeClr val="bg1"/>
                </a:solidFill>
                <a:latin typeface="맑은 고딕"/>
              </a:rPr>
              <a:t>05</a:t>
            </a:r>
            <a:endParaRPr lang="zh-CN" altLang="en-US" sz="5333" b="1">
              <a:solidFill>
                <a:schemeClr val="bg1"/>
              </a:solidFill>
              <a:latin typeface="맑은 고딕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:a16="http://schemas.microsoft.com/office/drawing/2014/main" id="{DCF295FE-D483-4885-805C-45D508A029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7" name="부제목 6">
            <a:extLst>
              <a:ext uri="{FF2B5EF4-FFF2-40B4-BE49-F238E27FC236}">
                <a16:creationId xmlns:a16="http://schemas.microsoft.com/office/drawing/2014/main" id="{83742F2F-8FB5-4E5A-A04C-B2380BC04759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CONTENTS</a:t>
            </a:r>
          </a:p>
        </p:txBody>
      </p:sp>
      <p:sp>
        <p:nvSpPr>
          <p:cNvPr id="20" name="矩形 12">
            <a:extLst>
              <a:ext uri="{FF2B5EF4-FFF2-40B4-BE49-F238E27FC236}">
                <a16:creationId xmlns:a16="http://schemas.microsoft.com/office/drawing/2014/main" id="{44849A3E-9D95-459A-A4C2-FDFF651B7536}"/>
              </a:ext>
            </a:extLst>
          </p:cNvPr>
          <p:cNvSpPr/>
          <p:nvPr/>
        </p:nvSpPr>
        <p:spPr>
          <a:xfrm>
            <a:off x="5133236" y="4086696"/>
            <a:ext cx="1925527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ko-KR" altLang="en-US" sz="2133" b="1" kern="100" dirty="0">
                <a:solidFill>
                  <a:srgbClr val="FFFFFF"/>
                </a:solidFill>
                <a:latin typeface="맑은 고딕" panose="020B0503020000020004" pitchFamily="50" charset="-127"/>
                <a:ea typeface="맑은 고딕" panose="020B0503020000020004" pitchFamily="50" charset="-127"/>
                <a:cs typeface="Arial" panose="020B0604020202020204" pitchFamily="34" charset="0"/>
              </a:rPr>
              <a:t>프로그램 설명</a:t>
            </a:r>
            <a:endParaRPr lang="en-US" altLang="zh-CN" sz="2133" b="1" kern="100" dirty="0">
              <a:solidFill>
                <a:srgbClr val="FFFFFF"/>
              </a:solidFill>
              <a:latin typeface="맑은 고딕" panose="020B0503020000020004" pitchFamily="50" charset="-127"/>
              <a:ea typeface="맑은 고딕" panose="020B0503020000020004" pitchFamily="50" charset="-127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5602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5" y="5506536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rgbClr val="008735"/>
                </a:solidFill>
              </a:rPr>
              <a:t>랜치</a:t>
            </a:r>
            <a:r>
              <a:rPr lang="ko-KR" altLang="en-US" sz="2400" b="1" dirty="0">
                <a:solidFill>
                  <a:srgbClr val="008735"/>
                </a:solidFill>
              </a:rPr>
              <a:t> 드레싱 버튼을 누르면 </a:t>
            </a:r>
            <a:r>
              <a:rPr lang="en-US" altLang="ko-KR" sz="2400" b="1" dirty="0">
                <a:solidFill>
                  <a:srgbClr val="008735"/>
                </a:solidFill>
              </a:rPr>
              <a:t>string</a:t>
            </a:r>
            <a:r>
              <a:rPr lang="ko-KR" altLang="en-US" sz="2400" b="1" dirty="0">
                <a:solidFill>
                  <a:srgbClr val="008735"/>
                </a:solidFill>
              </a:rPr>
              <a:t>에 </a:t>
            </a:r>
            <a:r>
              <a:rPr lang="en-US" altLang="ko-KR" sz="2400" b="1" dirty="0">
                <a:solidFill>
                  <a:srgbClr val="008735"/>
                </a:solidFill>
              </a:rPr>
              <a:t>“</a:t>
            </a:r>
            <a:r>
              <a:rPr lang="ko-KR" altLang="en-US" sz="2400" b="1" dirty="0" err="1">
                <a:solidFill>
                  <a:srgbClr val="008735"/>
                </a:solidFill>
              </a:rPr>
              <a:t>랜치</a:t>
            </a:r>
            <a:r>
              <a:rPr lang="ko-KR" altLang="en-US" sz="2400" b="1" dirty="0">
                <a:solidFill>
                  <a:srgbClr val="008735"/>
                </a:solidFill>
              </a:rPr>
              <a:t> 드레싱 </a:t>
            </a:r>
            <a:r>
              <a:rPr lang="en-US" altLang="ko-KR" sz="2400" b="1" dirty="0">
                <a:solidFill>
                  <a:srgbClr val="008735"/>
                </a:solidFill>
              </a:rPr>
              <a:t>”</a:t>
            </a:r>
            <a:r>
              <a:rPr lang="ko-KR" altLang="en-US" sz="2400" b="1" dirty="0">
                <a:solidFill>
                  <a:srgbClr val="008735"/>
                </a:solidFill>
              </a:rPr>
              <a:t>을 추가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1216" y="1220159"/>
            <a:ext cx="5121404" cy="3771033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sauce.cpp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28" cy="6857997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631585" y="2025675"/>
            <a:ext cx="1080000" cy="108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30454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891636" y="2269768"/>
            <a:ext cx="4420563" cy="1671814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side.cpp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28" cy="6857997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1244188" y="2451870"/>
            <a:ext cx="3600000" cy="216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09091E8-33C5-4A19-BC95-D7962D395478}"/>
              </a:ext>
            </a:extLst>
          </p:cNvPr>
          <p:cNvSpPr txBox="1"/>
          <p:nvPr/>
        </p:nvSpPr>
        <p:spPr>
          <a:xfrm>
            <a:off x="6270134" y="4611870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Side select </a:t>
            </a:r>
            <a:r>
              <a:rPr lang="ko-KR" altLang="en-US" sz="2400" b="1" dirty="0">
                <a:solidFill>
                  <a:srgbClr val="008735"/>
                </a:solidFill>
              </a:rPr>
              <a:t>페이지를 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보여주면서 현재 정보를 넘겨줌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76728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5" y="5506536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더블 </a:t>
            </a:r>
            <a:r>
              <a:rPr lang="ko-KR" altLang="en-US" sz="2400" b="1" dirty="0" err="1">
                <a:solidFill>
                  <a:srgbClr val="008735"/>
                </a:solidFill>
              </a:rPr>
              <a:t>초코칩과</a:t>
            </a:r>
            <a:r>
              <a:rPr lang="ko-KR" altLang="en-US" sz="2400" b="1" dirty="0">
                <a:solidFill>
                  <a:srgbClr val="008735"/>
                </a:solidFill>
              </a:rPr>
              <a:t> 탄산음료를 선택하면 </a:t>
            </a:r>
            <a:r>
              <a:rPr lang="en-US" altLang="ko-KR" sz="2400" b="1" dirty="0">
                <a:solidFill>
                  <a:srgbClr val="008735"/>
                </a:solidFill>
              </a:rPr>
              <a:t>string</a:t>
            </a:r>
            <a:r>
              <a:rPr lang="ko-KR" altLang="en-US" sz="2400" b="1" dirty="0">
                <a:solidFill>
                  <a:srgbClr val="008735"/>
                </a:solidFill>
              </a:rPr>
              <a:t>에 내용을 추가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1216" y="1103582"/>
            <a:ext cx="5121404" cy="4004186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side_selecet.cpp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28" cy="6857997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803035" y="1928221"/>
            <a:ext cx="2160000" cy="108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9" name="타원 8">
            <a:extLst>
              <a:ext uri="{FF2B5EF4-FFF2-40B4-BE49-F238E27FC236}">
                <a16:creationId xmlns:a16="http://schemas.microsoft.com/office/drawing/2014/main" id="{ACCAAAB9-0123-4EF6-9725-6C20E5E92A54}"/>
              </a:ext>
            </a:extLst>
          </p:cNvPr>
          <p:cNvSpPr/>
          <p:nvPr/>
        </p:nvSpPr>
        <p:spPr>
          <a:xfrm>
            <a:off x="3332875" y="4206601"/>
            <a:ext cx="2160000" cy="108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30146332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5" y="4330244"/>
            <a:ext cx="5663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바로 결제 버튼을 누르면 다음 페이지로 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1216" y="2535978"/>
            <a:ext cx="5121404" cy="1139394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pay_or_order.cpp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28" cy="6857997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788608" y="3796754"/>
            <a:ext cx="2160000" cy="252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16021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1216" y="2537918"/>
            <a:ext cx="5121404" cy="1135514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card_or_cash.cpp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28" cy="6857996"/>
          </a:xfrm>
          <a:prstGeom prst="rect">
            <a:avLst/>
          </a:prstGeom>
        </p:spPr>
      </p:pic>
      <p:sp>
        <p:nvSpPr>
          <p:cNvPr id="9" name="타원 8">
            <a:extLst>
              <a:ext uri="{FF2B5EF4-FFF2-40B4-BE49-F238E27FC236}">
                <a16:creationId xmlns:a16="http://schemas.microsoft.com/office/drawing/2014/main" id="{3B30C0C6-C1FD-4CE6-91C7-61D4BD0A16B2}"/>
              </a:ext>
            </a:extLst>
          </p:cNvPr>
          <p:cNvSpPr/>
          <p:nvPr/>
        </p:nvSpPr>
        <p:spPr>
          <a:xfrm>
            <a:off x="788608" y="3796754"/>
            <a:ext cx="2160000" cy="252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57E979A-C248-4A46-9970-A5B44B7F1524}"/>
              </a:ext>
            </a:extLst>
          </p:cNvPr>
          <p:cNvSpPr txBox="1"/>
          <p:nvPr/>
        </p:nvSpPr>
        <p:spPr>
          <a:xfrm>
            <a:off x="6270135" y="4330244"/>
            <a:ext cx="56635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현금 결제 버튼을 누르면 다음 페이지로 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90930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payment.cpp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28" cy="685799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6FC49D11-0BBF-4499-B780-D5883A4A8715}"/>
              </a:ext>
            </a:extLst>
          </p:cNvPr>
          <p:cNvSpPr txBox="1"/>
          <p:nvPr/>
        </p:nvSpPr>
        <p:spPr>
          <a:xfrm>
            <a:off x="6173932" y="2274838"/>
            <a:ext cx="56635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입력 칸에 지불할 금액을 입력하면 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현재 가격과 비교하여 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영수증에 거스름돈을 넘겨줌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만약 </a:t>
            </a:r>
            <a:r>
              <a:rPr lang="ko-KR" altLang="en-US" sz="2400" b="1" dirty="0" err="1">
                <a:solidFill>
                  <a:srgbClr val="008735"/>
                </a:solidFill>
              </a:rPr>
              <a:t>입력값이</a:t>
            </a:r>
            <a:r>
              <a:rPr lang="ko-KR" altLang="en-US" sz="2400" b="1" dirty="0">
                <a:solidFill>
                  <a:srgbClr val="008735"/>
                </a:solidFill>
              </a:rPr>
              <a:t> 더 작으면 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페이지가 넘어가지 않음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2863899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3" y="5612765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현재시간을 </a:t>
            </a:r>
            <a:r>
              <a:rPr lang="en-US" altLang="ko-KR" sz="2400" b="1" dirty="0" err="1">
                <a:solidFill>
                  <a:srgbClr val="008735"/>
                </a:solidFill>
              </a:rPr>
              <a:t>QDateTime</a:t>
            </a:r>
            <a:r>
              <a:rPr lang="ko-KR" altLang="en-US" sz="2400" b="1" dirty="0">
                <a:solidFill>
                  <a:srgbClr val="008735"/>
                </a:solidFill>
              </a:rPr>
              <a:t>을 받아와서 점선 밑에다 </a:t>
            </a:r>
            <a:r>
              <a:rPr lang="en-US" altLang="ko-KR" sz="2400" b="1" dirty="0">
                <a:solidFill>
                  <a:srgbClr val="008735"/>
                </a:solidFill>
              </a:rPr>
              <a:t>txt</a:t>
            </a:r>
            <a:r>
              <a:rPr lang="ko-KR" altLang="en-US" sz="2400" b="1" dirty="0">
                <a:solidFill>
                  <a:srgbClr val="008735"/>
                </a:solidFill>
              </a:rPr>
              <a:t>파일과 같이 출력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1215" y="538938"/>
            <a:ext cx="5121404" cy="2315641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recipe.cpp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27" cy="6857996"/>
          </a:xfrm>
          <a:prstGeom prst="rect">
            <a:avLst/>
          </a:prstGeom>
        </p:spPr>
      </p:pic>
      <p:pic>
        <p:nvPicPr>
          <p:cNvPr id="3" name="그림 2" descr="스크린샷이(가) 표시된 사진&#10;&#10;자동 생성된 설명">
            <a:extLst>
              <a:ext uri="{FF2B5EF4-FFF2-40B4-BE49-F238E27FC236}">
                <a16:creationId xmlns:a16="http://schemas.microsoft.com/office/drawing/2014/main" id="{A7DB4BD2-B01B-491D-9D3D-37EA4BBA624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5709" y="3205889"/>
            <a:ext cx="5412415" cy="20555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480878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5" y="4330244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메인으로 돌아가기 버튼을 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누르면 모든 창을 닫음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41216" y="2304935"/>
            <a:ext cx="5121404" cy="1601481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order_done.cpp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6"/>
            <a:ext cx="5144727" cy="6857996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id="{724E3E9D-75B0-45B5-9499-7A3A05DE4121}"/>
              </a:ext>
            </a:extLst>
          </p:cNvPr>
          <p:cNvSpPr/>
          <p:nvPr/>
        </p:nvSpPr>
        <p:spPr>
          <a:xfrm>
            <a:off x="1234378" y="5806703"/>
            <a:ext cx="3600000" cy="2160000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89930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93476" y="2758470"/>
            <a:ext cx="56635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Node </a:t>
            </a:r>
            <a:r>
              <a:rPr lang="ko-KR" altLang="en-US" sz="2400" b="1" dirty="0">
                <a:solidFill>
                  <a:srgbClr val="008735"/>
                </a:solidFill>
              </a:rPr>
              <a:t>구조체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endParaRPr lang="ko-KR" altLang="en-US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자료</a:t>
            </a:r>
            <a:r>
              <a:rPr lang="en-US" altLang="ko-KR" sz="2400" b="1" dirty="0">
                <a:solidFill>
                  <a:srgbClr val="008735"/>
                </a:solidFill>
              </a:rPr>
              <a:t>(</a:t>
            </a:r>
            <a:r>
              <a:rPr lang="ko-KR" altLang="en-US" sz="2400" b="1" dirty="0">
                <a:solidFill>
                  <a:srgbClr val="008735"/>
                </a:solidFill>
              </a:rPr>
              <a:t>가격</a:t>
            </a:r>
            <a:r>
              <a:rPr lang="en-US" altLang="ko-KR" sz="2400" b="1" dirty="0">
                <a:solidFill>
                  <a:srgbClr val="008735"/>
                </a:solidFill>
              </a:rPr>
              <a:t>, </a:t>
            </a:r>
            <a:r>
              <a:rPr lang="ko-KR" altLang="en-US" sz="2400" b="1" dirty="0">
                <a:solidFill>
                  <a:srgbClr val="008735"/>
                </a:solidFill>
              </a:rPr>
              <a:t>이름</a:t>
            </a:r>
            <a:r>
              <a:rPr lang="en-US" altLang="ko-KR" sz="2400" b="1" dirty="0">
                <a:solidFill>
                  <a:srgbClr val="008735"/>
                </a:solidFill>
              </a:rPr>
              <a:t>, </a:t>
            </a:r>
            <a:r>
              <a:rPr lang="ko-KR" altLang="en-US" sz="2400" b="1" dirty="0">
                <a:solidFill>
                  <a:srgbClr val="008735"/>
                </a:solidFill>
              </a:rPr>
              <a:t>추천 소스</a:t>
            </a:r>
            <a:r>
              <a:rPr lang="en-US" altLang="ko-KR" sz="2400" b="1" dirty="0">
                <a:solidFill>
                  <a:srgbClr val="008735"/>
                </a:solidFill>
              </a:rPr>
              <a:t>)</a:t>
            </a:r>
            <a:r>
              <a:rPr lang="ko-KR" altLang="en-US" sz="2400" b="1" dirty="0">
                <a:solidFill>
                  <a:srgbClr val="008735"/>
                </a:solidFill>
              </a:rPr>
              <a:t>와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다음 노드를 가리키는</a:t>
            </a:r>
            <a:r>
              <a:rPr lang="en-US" altLang="ko-KR" sz="2400" b="1" dirty="0">
                <a:solidFill>
                  <a:srgbClr val="008735"/>
                </a:solidFill>
              </a:rPr>
              <a:t> </a:t>
            </a:r>
            <a:r>
              <a:rPr lang="ko-KR" altLang="en-US" sz="2400" b="1" dirty="0" err="1">
                <a:solidFill>
                  <a:srgbClr val="008735"/>
                </a:solidFill>
              </a:rPr>
              <a:t>참조값으로</a:t>
            </a:r>
            <a:r>
              <a:rPr lang="ko-KR" altLang="en-US" sz="2400" b="1" dirty="0">
                <a:solidFill>
                  <a:srgbClr val="008735"/>
                </a:solidFill>
              </a:rPr>
              <a:t> 구성</a:t>
            </a:r>
          </a:p>
        </p:txBody>
      </p:sp>
      <p:sp>
        <p:nvSpPr>
          <p:cNvPr id="7" name="부제목 6">
            <a:extLst>
              <a:ext uri="{FF2B5EF4-FFF2-40B4-BE49-F238E27FC236}">
                <a16:creationId xmlns:a16="http://schemas.microsoft.com/office/drawing/2014/main" id="{3B3CECAA-3D62-4727-B0A2-F1AC56D3896C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for_back.h</a:t>
            </a:r>
            <a:endParaRPr lang="en-US" altLang="ko-KR" sz="1500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87B5AE58-9E4B-43BF-9616-A569CF503F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90" y="2016900"/>
            <a:ext cx="5400000" cy="30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54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304906" y="2509417"/>
            <a:ext cx="566356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void </a:t>
            </a:r>
            <a:r>
              <a:rPr lang="en-US" altLang="ko-KR" sz="2400" b="1" dirty="0" err="1">
                <a:solidFill>
                  <a:srgbClr val="008735"/>
                </a:solidFill>
              </a:rPr>
              <a:t>make_Node</a:t>
            </a:r>
            <a:r>
              <a:rPr lang="en-US" altLang="ko-KR" sz="2400" b="1" dirty="0">
                <a:solidFill>
                  <a:srgbClr val="008735"/>
                </a:solidFill>
              </a:rPr>
              <a:t>(</a:t>
            </a:r>
            <a:r>
              <a:rPr lang="en-US" altLang="ko-KR" sz="2400" b="1" dirty="0" err="1">
                <a:solidFill>
                  <a:srgbClr val="008735"/>
                </a:solidFill>
              </a:rPr>
              <a:t>NodePointer</a:t>
            </a:r>
            <a:r>
              <a:rPr lang="en-US" altLang="ko-KR" sz="2400" b="1" dirty="0">
                <a:solidFill>
                  <a:srgbClr val="008735"/>
                </a:solidFill>
              </a:rPr>
              <a:t> *temp, int _price15, int _price30,char* _name, char* _rcsauce1, char* _rcsauce2)</a:t>
            </a: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이름</a:t>
            </a:r>
            <a:r>
              <a:rPr lang="en-US" altLang="ko-KR" sz="2400" b="1" dirty="0">
                <a:solidFill>
                  <a:srgbClr val="008735"/>
                </a:solidFill>
              </a:rPr>
              <a:t>, </a:t>
            </a:r>
            <a:r>
              <a:rPr lang="ko-KR" altLang="en-US" sz="2400" b="1" dirty="0">
                <a:solidFill>
                  <a:srgbClr val="008735"/>
                </a:solidFill>
              </a:rPr>
              <a:t>가격</a:t>
            </a:r>
            <a:r>
              <a:rPr lang="en-US" altLang="ko-KR" sz="2400" b="1" dirty="0">
                <a:solidFill>
                  <a:srgbClr val="008735"/>
                </a:solidFill>
              </a:rPr>
              <a:t>(15cm, 30cm), </a:t>
            </a:r>
            <a:r>
              <a:rPr lang="ko-KR" altLang="en-US" sz="2400" b="1" dirty="0">
                <a:solidFill>
                  <a:srgbClr val="008735"/>
                </a:solidFill>
              </a:rPr>
              <a:t>추천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소스</a:t>
            </a:r>
            <a:r>
              <a:rPr lang="en-US" altLang="ko-KR" sz="2400" b="1" dirty="0">
                <a:solidFill>
                  <a:srgbClr val="008735"/>
                </a:solidFill>
              </a:rPr>
              <a:t>(1, 2) </a:t>
            </a:r>
            <a:r>
              <a:rPr lang="ko-KR" altLang="en-US" sz="2400" b="1" dirty="0">
                <a:solidFill>
                  <a:srgbClr val="008735"/>
                </a:solidFill>
              </a:rPr>
              <a:t>정보를 가지는 노드를 생성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4190" y="2044028"/>
            <a:ext cx="5400000" cy="3239101"/>
          </a:xfrm>
          <a:prstGeom prst="rect">
            <a:avLst/>
          </a:prstGeom>
        </p:spPr>
      </p:pic>
      <p:sp>
        <p:nvSpPr>
          <p:cNvPr id="9" name="부제목 6">
            <a:extLst>
              <a:ext uri="{FF2B5EF4-FFF2-40B4-BE49-F238E27FC236}">
                <a16:creationId xmlns:a16="http://schemas.microsoft.com/office/drawing/2014/main" id="{25E0B262-324B-4BE2-845A-098F6CC97E93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for_back.h</a:t>
            </a:r>
            <a:endParaRPr lang="en-US" altLang="ko-KR" sz="1500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40934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7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A93E26-B561-46ED-9E79-67E2FBE54152}"/>
              </a:ext>
            </a:extLst>
          </p:cNvPr>
          <p:cNvSpPr txBox="1"/>
          <p:nvPr/>
        </p:nvSpPr>
        <p:spPr>
          <a:xfrm>
            <a:off x="2015490" y="1501125"/>
            <a:ext cx="81610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0" b="1" dirty="0">
                <a:solidFill>
                  <a:srgbClr val="F8BD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Program Introduction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0DC4738-E4DF-4C57-8771-A5A56F5CE7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2451" y="2987583"/>
            <a:ext cx="7767097" cy="3487640"/>
          </a:xfrm>
          <a:prstGeom prst="rect">
            <a:avLst/>
          </a:prstGeom>
          <a:effectLst>
            <a:outerShdw blurRad="317500" dist="38100" dir="9360000" sx="102000" sy="102000" algn="l" rotWithShape="0">
              <a:prstClr val="black">
                <a:alpha val="40000"/>
              </a:prstClr>
            </a:outerShdw>
          </a:effectLst>
        </p:spPr>
      </p:pic>
      <p:sp>
        <p:nvSpPr>
          <p:cNvPr id="6" name="부제목 6">
            <a:extLst>
              <a:ext uri="{FF2B5EF4-FFF2-40B4-BE49-F238E27FC236}">
                <a16:creationId xmlns:a16="http://schemas.microsoft.com/office/drawing/2014/main" id="{E9348D9F-AE70-4D55-9F46-34C40BB8A6CD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PROGRAM INTRODUCTION</a:t>
            </a:r>
            <a:endParaRPr lang="ko-KR" altLang="en-US" sz="1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43079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93476" y="3063417"/>
            <a:ext cx="566356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void </a:t>
            </a:r>
            <a:r>
              <a:rPr lang="en-US" altLang="ko-KR" sz="2400" b="1" dirty="0" err="1">
                <a:solidFill>
                  <a:srgbClr val="008735"/>
                </a:solidFill>
              </a:rPr>
              <a:t>read_Node</a:t>
            </a:r>
            <a:r>
              <a:rPr lang="en-US" altLang="ko-KR" sz="2400" b="1" dirty="0">
                <a:solidFill>
                  <a:srgbClr val="008735"/>
                </a:solidFill>
              </a:rPr>
              <a:t>(</a:t>
            </a:r>
            <a:r>
              <a:rPr lang="en-US" altLang="ko-KR" sz="2400" b="1" dirty="0" err="1">
                <a:solidFill>
                  <a:srgbClr val="008735"/>
                </a:solidFill>
              </a:rPr>
              <a:t>NodePointer</a:t>
            </a:r>
            <a:r>
              <a:rPr lang="en-US" altLang="ko-KR" sz="2400" b="1" dirty="0">
                <a:solidFill>
                  <a:srgbClr val="008735"/>
                </a:solidFill>
              </a:rPr>
              <a:t> *temp)</a:t>
            </a: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 savepop.txt</a:t>
            </a:r>
            <a:r>
              <a:rPr lang="ko-KR" altLang="en-US" sz="2400" b="1" dirty="0">
                <a:solidFill>
                  <a:srgbClr val="008735"/>
                </a:solidFill>
              </a:rPr>
              <a:t>에 저장되어 있는 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노드를 </a:t>
            </a:r>
            <a:r>
              <a:rPr lang="ko-KR" altLang="en-US" sz="2400" b="1" dirty="0" err="1">
                <a:solidFill>
                  <a:srgbClr val="008735"/>
                </a:solidFill>
              </a:rPr>
              <a:t>읽어옴</a:t>
            </a:r>
            <a:endParaRPr lang="ko-KR" altLang="en-US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4190" y="1435821"/>
            <a:ext cx="5400000" cy="4824851"/>
          </a:xfrm>
          <a:prstGeom prst="rect">
            <a:avLst/>
          </a:prstGeom>
        </p:spPr>
      </p:pic>
      <p:sp>
        <p:nvSpPr>
          <p:cNvPr id="11" name="부제목 6">
            <a:extLst>
              <a:ext uri="{FF2B5EF4-FFF2-40B4-BE49-F238E27FC236}">
                <a16:creationId xmlns:a16="http://schemas.microsoft.com/office/drawing/2014/main" id="{459BBE65-432B-43B9-B435-FD2AA8D7CC8D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for_back.h</a:t>
            </a:r>
            <a:endParaRPr lang="en-US" altLang="ko-KR" sz="1500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253847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93476" y="2878751"/>
            <a:ext cx="5663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char *</a:t>
            </a:r>
            <a:r>
              <a:rPr lang="en-US" altLang="ko-KR" sz="2400" b="1" dirty="0" err="1">
                <a:solidFill>
                  <a:srgbClr val="008735"/>
                </a:solidFill>
              </a:rPr>
              <a:t>find_Node</a:t>
            </a:r>
            <a:r>
              <a:rPr lang="en-US" altLang="ko-KR" sz="2400" b="1" dirty="0">
                <a:solidFill>
                  <a:srgbClr val="008735"/>
                </a:solidFill>
              </a:rPr>
              <a:t>(</a:t>
            </a:r>
            <a:r>
              <a:rPr lang="en-US" altLang="ko-KR" sz="2400" b="1" dirty="0" err="1">
                <a:solidFill>
                  <a:srgbClr val="008735"/>
                </a:solidFill>
              </a:rPr>
              <a:t>NodePointer</a:t>
            </a:r>
            <a:r>
              <a:rPr lang="en-US" altLang="ko-KR" sz="2400" b="1" dirty="0">
                <a:solidFill>
                  <a:srgbClr val="008735"/>
                </a:solidFill>
              </a:rPr>
              <a:t> temp, char* </a:t>
            </a:r>
            <a:r>
              <a:rPr lang="en-US" altLang="ko-KR" sz="2400" b="1" dirty="0" err="1">
                <a:solidFill>
                  <a:srgbClr val="008735"/>
                </a:solidFill>
              </a:rPr>
              <a:t>arg</a:t>
            </a:r>
            <a:r>
              <a:rPr lang="en-US" altLang="ko-KR" sz="2400" b="1" dirty="0">
                <a:solidFill>
                  <a:srgbClr val="008735"/>
                </a:solidFill>
              </a:rPr>
              <a:t>, int size)</a:t>
            </a: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이름과 길이를 매개 변수로 받아 노드를 검색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90" y="1179236"/>
            <a:ext cx="5400000" cy="5295987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246A60B8-F18C-4C42-A9F3-1BB4F5F5BCC7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for_back.h</a:t>
            </a:r>
            <a:endParaRPr lang="en-US" altLang="ko-KR" sz="1500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016447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616" y="2878751"/>
            <a:ext cx="5663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char *find_Rcsauce1(</a:t>
            </a:r>
            <a:r>
              <a:rPr lang="en-US" altLang="ko-KR" sz="2400" b="1" dirty="0" err="1">
                <a:solidFill>
                  <a:srgbClr val="008735"/>
                </a:solidFill>
              </a:rPr>
              <a:t>NodePointer</a:t>
            </a:r>
            <a:r>
              <a:rPr lang="en-US" altLang="ko-KR" sz="2400" b="1" dirty="0">
                <a:solidFill>
                  <a:srgbClr val="008735"/>
                </a:solidFill>
              </a:rPr>
              <a:t> temp, char* </a:t>
            </a:r>
            <a:r>
              <a:rPr lang="en-US" altLang="ko-KR" sz="2400" b="1" dirty="0" err="1">
                <a:solidFill>
                  <a:srgbClr val="008735"/>
                </a:solidFill>
              </a:rPr>
              <a:t>arg</a:t>
            </a:r>
            <a:r>
              <a:rPr lang="en-US" altLang="ko-KR" sz="2400" b="1" dirty="0">
                <a:solidFill>
                  <a:srgbClr val="008735"/>
                </a:solidFill>
              </a:rPr>
              <a:t>)</a:t>
            </a: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이름을 매개 변수로 받아</a:t>
            </a:r>
            <a:r>
              <a:rPr lang="en-US" altLang="ko-KR" sz="2400" b="1" dirty="0">
                <a:solidFill>
                  <a:srgbClr val="008735"/>
                </a:solidFill>
              </a:rPr>
              <a:t> </a:t>
            </a: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추천 소스 </a:t>
            </a:r>
            <a:r>
              <a:rPr lang="en-US" altLang="ko-KR" sz="2400" b="1" dirty="0">
                <a:solidFill>
                  <a:srgbClr val="008735"/>
                </a:solidFill>
              </a:rPr>
              <a:t>1</a:t>
            </a:r>
            <a:r>
              <a:rPr lang="ko-KR" altLang="en-US" sz="2400" b="1" dirty="0">
                <a:solidFill>
                  <a:srgbClr val="008735"/>
                </a:solidFill>
              </a:rPr>
              <a:t>을 검색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4190" y="1885979"/>
            <a:ext cx="5400000" cy="3924535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for_back.h</a:t>
            </a:r>
            <a:endParaRPr lang="en-US" altLang="ko-KR" sz="1500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018961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616" y="2878751"/>
            <a:ext cx="5663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char *find_Rcsauce2(</a:t>
            </a:r>
            <a:r>
              <a:rPr lang="en-US" altLang="ko-KR" sz="2400" b="1" dirty="0" err="1">
                <a:solidFill>
                  <a:srgbClr val="008735"/>
                </a:solidFill>
              </a:rPr>
              <a:t>NodePointer</a:t>
            </a:r>
            <a:r>
              <a:rPr lang="en-US" altLang="ko-KR" sz="2400" b="1" dirty="0">
                <a:solidFill>
                  <a:srgbClr val="008735"/>
                </a:solidFill>
              </a:rPr>
              <a:t> temp, char* </a:t>
            </a:r>
            <a:r>
              <a:rPr lang="en-US" altLang="ko-KR" sz="2400" b="1" dirty="0" err="1">
                <a:solidFill>
                  <a:srgbClr val="008735"/>
                </a:solidFill>
              </a:rPr>
              <a:t>arg</a:t>
            </a:r>
            <a:r>
              <a:rPr lang="en-US" altLang="ko-KR" sz="2400" b="1" dirty="0">
                <a:solidFill>
                  <a:srgbClr val="008735"/>
                </a:solidFill>
              </a:rPr>
              <a:t>)</a:t>
            </a: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이름을 매개 변수로 받아</a:t>
            </a:r>
            <a:r>
              <a:rPr lang="en-US" altLang="ko-KR" sz="2400" b="1" dirty="0">
                <a:solidFill>
                  <a:srgbClr val="008735"/>
                </a:solidFill>
              </a:rPr>
              <a:t> </a:t>
            </a: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추천 소스 </a:t>
            </a:r>
            <a:r>
              <a:rPr lang="en-US" altLang="ko-KR" sz="2400" b="1" dirty="0">
                <a:solidFill>
                  <a:srgbClr val="008735"/>
                </a:solidFill>
              </a:rPr>
              <a:t>2</a:t>
            </a:r>
            <a:r>
              <a:rPr lang="ko-KR" altLang="en-US" sz="2400" b="1" dirty="0">
                <a:solidFill>
                  <a:srgbClr val="008735"/>
                </a:solidFill>
              </a:rPr>
              <a:t>를 검색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5ED1EE48-058A-4D72-AFEA-036A10D2727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44190" y="1865905"/>
            <a:ext cx="5400000" cy="3964684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 err="1">
                <a:solidFill>
                  <a:schemeClr val="bg1"/>
                </a:solidFill>
                <a:latin typeface="맑은 고딕" panose="020B0503020000020004" pitchFamily="50" charset="-127"/>
              </a:rPr>
              <a:t>for_back.h</a:t>
            </a:r>
            <a:endParaRPr lang="en-US" altLang="ko-KR" sz="1500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54503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5" y="5506536"/>
            <a:ext cx="566356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Flag</a:t>
            </a:r>
            <a:r>
              <a:rPr lang="ko-KR" altLang="en-US" sz="2400" b="1" dirty="0">
                <a:solidFill>
                  <a:srgbClr val="008735"/>
                </a:solidFill>
              </a:rPr>
              <a:t>값을 주고 버튼을 한 번 누르면 </a:t>
            </a:r>
            <a:r>
              <a:rPr lang="en-US" altLang="ko-KR" sz="2400" b="1" dirty="0">
                <a:solidFill>
                  <a:srgbClr val="008735"/>
                </a:solidFill>
              </a:rPr>
              <a:t>flag</a:t>
            </a:r>
            <a:r>
              <a:rPr lang="ko-KR" altLang="en-US" sz="2400" b="1" dirty="0">
                <a:solidFill>
                  <a:srgbClr val="008735"/>
                </a:solidFill>
              </a:rPr>
              <a:t>값을</a:t>
            </a:r>
            <a:r>
              <a:rPr lang="en-US" altLang="ko-KR" sz="2400" b="1" dirty="0">
                <a:solidFill>
                  <a:srgbClr val="008735"/>
                </a:solidFill>
              </a:rPr>
              <a:t> false</a:t>
            </a:r>
            <a:r>
              <a:rPr lang="ko-KR" altLang="en-US" sz="2400" b="1" dirty="0">
                <a:solidFill>
                  <a:srgbClr val="008735"/>
                </a:solidFill>
              </a:rPr>
              <a:t>로 바꾸고 </a:t>
            </a:r>
            <a:r>
              <a:rPr lang="en-US" altLang="ko-KR" sz="2400" b="1" dirty="0" err="1">
                <a:solidFill>
                  <a:srgbClr val="008735"/>
                </a:solidFill>
              </a:rPr>
              <a:t>disableButton</a:t>
            </a:r>
            <a:r>
              <a:rPr lang="en-US" altLang="ko-KR" sz="2400" b="1" dirty="0">
                <a:solidFill>
                  <a:srgbClr val="008735"/>
                </a:solidFill>
              </a:rPr>
              <a:t>()</a:t>
            </a:r>
            <a:r>
              <a:rPr lang="ko-KR" altLang="en-US" sz="2400" b="1" dirty="0">
                <a:solidFill>
                  <a:srgbClr val="008735"/>
                </a:solidFill>
              </a:rPr>
              <a:t>을 이용해서 다른 버튼이 눌리지 않게 함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sandwich_fresh.cpp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7"/>
            <a:ext cx="5144727" cy="6857994"/>
          </a:xfrm>
          <a:prstGeom prst="rect">
            <a:avLst/>
          </a:prstGeom>
        </p:spPr>
      </p:pic>
      <p:pic>
        <p:nvPicPr>
          <p:cNvPr id="3" name="그림 2" descr="텍스트, 스크린샷이(가) 표시된 사진&#10;&#10;자동 생성된 설명">
            <a:extLst>
              <a:ext uri="{FF2B5EF4-FFF2-40B4-BE49-F238E27FC236}">
                <a16:creationId xmlns:a16="http://schemas.microsoft.com/office/drawing/2014/main" id="{9CF19576-FD26-4B25-9CC1-E59A5E210C5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1097" y="1539240"/>
            <a:ext cx="5501640" cy="377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9394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0135" y="5506536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err="1">
                <a:solidFill>
                  <a:srgbClr val="008735"/>
                </a:solidFill>
              </a:rPr>
              <a:t>btnFlag</a:t>
            </a:r>
            <a:r>
              <a:rPr lang="en-US" altLang="ko-KR" sz="2400" b="1" dirty="0">
                <a:solidFill>
                  <a:srgbClr val="008735"/>
                </a:solidFill>
              </a:rPr>
              <a:t> </a:t>
            </a:r>
            <a:r>
              <a:rPr lang="ko-KR" altLang="en-US" sz="2400" b="1" dirty="0">
                <a:solidFill>
                  <a:srgbClr val="008735"/>
                </a:solidFill>
              </a:rPr>
              <a:t>배열을 버튼 수만큼 만들어서 중복 선택이 가능하게 구현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vegetable.cpp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7"/>
            <a:ext cx="5144726" cy="6857994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EE8E461-5538-4AE9-8F5F-46646BCCDF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735958" y="1539240"/>
            <a:ext cx="4731918" cy="3779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423146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56041" y="5426526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 err="1">
                <a:solidFill>
                  <a:srgbClr val="008735"/>
                </a:solidFill>
              </a:rPr>
              <a:t>쿠키랑</a:t>
            </a:r>
            <a:r>
              <a:rPr lang="ko-KR" altLang="en-US" sz="2400" b="1" dirty="0">
                <a:solidFill>
                  <a:srgbClr val="008735"/>
                </a:solidFill>
              </a:rPr>
              <a:t> </a:t>
            </a:r>
            <a:r>
              <a:rPr lang="ko-KR" altLang="en-US" sz="2400" b="1" dirty="0" err="1">
                <a:solidFill>
                  <a:srgbClr val="008735"/>
                </a:solidFill>
              </a:rPr>
              <a:t>음료랑</a:t>
            </a:r>
            <a:r>
              <a:rPr lang="ko-KR" altLang="en-US" sz="2400" b="1" dirty="0">
                <a:solidFill>
                  <a:srgbClr val="008735"/>
                </a:solidFill>
              </a:rPr>
              <a:t> 중복 선택이 가능하지만 쿠키</a:t>
            </a:r>
            <a:r>
              <a:rPr lang="en-US" altLang="ko-KR" sz="2400" b="1" dirty="0">
                <a:solidFill>
                  <a:srgbClr val="008735"/>
                </a:solidFill>
              </a:rPr>
              <a:t>, </a:t>
            </a:r>
            <a:r>
              <a:rPr lang="ko-KR" altLang="en-US" sz="2400" b="1" dirty="0" err="1">
                <a:solidFill>
                  <a:srgbClr val="008735"/>
                </a:solidFill>
              </a:rPr>
              <a:t>음료끼리는</a:t>
            </a:r>
            <a:r>
              <a:rPr lang="ko-KR" altLang="en-US" sz="2400" b="1" dirty="0">
                <a:solidFill>
                  <a:srgbClr val="008735"/>
                </a:solidFill>
              </a:rPr>
              <a:t> 중복 선택 불가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side_select.cpp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4" y="901247"/>
            <a:ext cx="5144726" cy="685799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5EE8E461-5538-4AE9-8F5F-46646BCCDF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567824" y="510720"/>
            <a:ext cx="5040000" cy="4589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44892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8901" y="2090171"/>
            <a:ext cx="56635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선택을 </a:t>
            </a:r>
            <a:r>
              <a:rPr lang="ko-KR" altLang="en-US" sz="2400" b="1" dirty="0" err="1">
                <a:solidFill>
                  <a:srgbClr val="008735"/>
                </a:solidFill>
              </a:rPr>
              <a:t>안하면</a:t>
            </a:r>
            <a:r>
              <a:rPr lang="ko-KR" altLang="en-US" sz="2400" b="1" dirty="0">
                <a:solidFill>
                  <a:srgbClr val="008735"/>
                </a:solidFill>
              </a:rPr>
              <a:t> 다음 페이지로 넘어갈 수 없지만 </a:t>
            </a:r>
            <a:r>
              <a:rPr lang="en-US" altLang="ko-KR" sz="2400" b="1" dirty="0">
                <a:solidFill>
                  <a:srgbClr val="008735"/>
                </a:solidFill>
              </a:rPr>
              <a:t>vegetable, topping </a:t>
            </a:r>
            <a:r>
              <a:rPr lang="ko-KR" altLang="en-US" sz="2400" b="1" dirty="0">
                <a:solidFill>
                  <a:srgbClr val="008735"/>
                </a:solidFill>
              </a:rPr>
              <a:t>페이지는 추가를 </a:t>
            </a:r>
            <a:r>
              <a:rPr lang="ko-KR" altLang="en-US" sz="2400" b="1" dirty="0" err="1">
                <a:solidFill>
                  <a:srgbClr val="008735"/>
                </a:solidFill>
              </a:rPr>
              <a:t>안할</a:t>
            </a:r>
            <a:r>
              <a:rPr lang="ko-KR" altLang="en-US" sz="2400" b="1" dirty="0">
                <a:solidFill>
                  <a:srgbClr val="008735"/>
                </a:solidFill>
              </a:rPr>
              <a:t> 수 있기 때문에 바로 넘어갈 수 있음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en-US" altLang="ko-KR" sz="2400" b="1" dirty="0" err="1">
                <a:solidFill>
                  <a:srgbClr val="008735"/>
                </a:solidFill>
              </a:rPr>
              <a:t>Nextbutton</a:t>
            </a:r>
            <a:r>
              <a:rPr lang="ko-KR" altLang="en-US" sz="2400" b="1" dirty="0">
                <a:solidFill>
                  <a:srgbClr val="008735"/>
                </a:solidFill>
              </a:rPr>
              <a:t>을 누르면 다음 페이지에 현재 정보를 전달해줌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button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2307132"/>
            <a:ext cx="5144726" cy="2243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524774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78901" y="2090171"/>
            <a:ext cx="566356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err="1">
                <a:solidFill>
                  <a:srgbClr val="008735"/>
                </a:solidFill>
              </a:rPr>
              <a:t>Backbutton</a:t>
            </a:r>
            <a:r>
              <a:rPr lang="ko-KR" altLang="en-US" sz="2400" b="1" dirty="0">
                <a:solidFill>
                  <a:srgbClr val="008735"/>
                </a:solidFill>
              </a:rPr>
              <a:t>을 누르면 이전 페이지로 돌아가고 현재 페이지를 초기화 </a:t>
            </a:r>
            <a:r>
              <a:rPr lang="ko-KR" altLang="en-US" sz="2400" b="1" dirty="0" err="1">
                <a:solidFill>
                  <a:srgbClr val="008735"/>
                </a:solidFill>
              </a:rPr>
              <a:t>해줌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button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69CC80D-4176-4ACE-9DE5-79C4AB06042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44189" y="1659886"/>
            <a:ext cx="1800000" cy="1691566"/>
          </a:xfrm>
          <a:prstGeom prst="rect">
            <a:avLst/>
          </a:prstGeom>
        </p:spPr>
      </p:pic>
      <p:pic>
        <p:nvPicPr>
          <p:cNvPr id="3" name="그림 2" descr="그리기이(가) 표시된 사진&#10;&#10;자동 생성된 설명">
            <a:extLst>
              <a:ext uri="{FF2B5EF4-FFF2-40B4-BE49-F238E27FC236}">
                <a16:creationId xmlns:a16="http://schemas.microsoft.com/office/drawing/2014/main" id="{425EBDA9-A072-4273-B145-EC8C33181E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9849" y="4172844"/>
            <a:ext cx="1800000" cy="169156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E195F70-050B-4A63-BF30-A8F656454953}"/>
              </a:ext>
            </a:extLst>
          </p:cNvPr>
          <p:cNvSpPr txBox="1"/>
          <p:nvPr/>
        </p:nvSpPr>
        <p:spPr>
          <a:xfrm>
            <a:off x="6278901" y="4049131"/>
            <a:ext cx="5663565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 err="1">
                <a:solidFill>
                  <a:srgbClr val="008735"/>
                </a:solidFill>
              </a:rPr>
              <a:t>homebutton</a:t>
            </a:r>
            <a:r>
              <a:rPr lang="ko-KR" altLang="en-US" sz="2400" b="1" dirty="0">
                <a:solidFill>
                  <a:srgbClr val="008735"/>
                </a:solidFill>
              </a:rPr>
              <a:t>을 누르면 이전 페이지에</a:t>
            </a:r>
            <a:r>
              <a:rPr lang="en-US" altLang="ko-KR" sz="2400" b="1" dirty="0">
                <a:solidFill>
                  <a:srgbClr val="008735"/>
                </a:solidFill>
              </a:rPr>
              <a:t>signal</a:t>
            </a:r>
            <a:r>
              <a:rPr lang="ko-KR" altLang="en-US" sz="2400" b="1" dirty="0">
                <a:solidFill>
                  <a:srgbClr val="008735"/>
                </a:solidFill>
              </a:rPr>
              <a:t>을 보내 현재 페이지를 닫는데 처음 페이지까지 연결되어 있어 </a:t>
            </a:r>
            <a:r>
              <a:rPr lang="en-US" altLang="ko-KR" sz="2400" b="1" dirty="0" err="1">
                <a:solidFill>
                  <a:srgbClr val="008735"/>
                </a:solidFill>
              </a:rPr>
              <a:t>mainpage</a:t>
            </a:r>
            <a:r>
              <a:rPr lang="ko-KR" altLang="en-US" sz="2400" b="1" dirty="0">
                <a:solidFill>
                  <a:srgbClr val="008735"/>
                </a:solidFill>
              </a:rPr>
              <a:t>를 뺀 모든 창을 닫음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저장되어 있던 정보를 초기화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542128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8" name="부제목 6">
            <a:extLst>
              <a:ext uri="{FF2B5EF4-FFF2-40B4-BE49-F238E27FC236}">
                <a16:creationId xmlns:a16="http://schemas.microsoft.com/office/drawing/2014/main" id="{6BEB0992-E32C-4935-BF83-4939BFA59BD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manage.cpp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B14AD1CE-30D5-4203-AF09-AE6D2A3901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1827" y="1067161"/>
            <a:ext cx="5144726" cy="550540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4E47D9D-9E5D-4F59-9F88-4B20333E07B9}"/>
              </a:ext>
            </a:extLst>
          </p:cNvPr>
          <p:cNvSpPr txBox="1"/>
          <p:nvPr/>
        </p:nvSpPr>
        <p:spPr>
          <a:xfrm>
            <a:off x="6267471" y="1905506"/>
            <a:ext cx="566356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관리자 모드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제품 추가</a:t>
            </a:r>
            <a:r>
              <a:rPr lang="en-US" altLang="ko-KR" sz="2400" b="1" dirty="0">
                <a:solidFill>
                  <a:srgbClr val="008735"/>
                </a:solidFill>
              </a:rPr>
              <a:t>, </a:t>
            </a:r>
            <a:r>
              <a:rPr lang="ko-KR" altLang="en-US" sz="2400" b="1" dirty="0">
                <a:solidFill>
                  <a:srgbClr val="008735"/>
                </a:solidFill>
              </a:rPr>
              <a:t>제거</a:t>
            </a:r>
            <a:r>
              <a:rPr lang="en-US" altLang="ko-KR" sz="2400" b="1" dirty="0">
                <a:solidFill>
                  <a:srgbClr val="008735"/>
                </a:solidFill>
              </a:rPr>
              <a:t>, </a:t>
            </a:r>
            <a:r>
              <a:rPr lang="ko-KR" altLang="en-US" sz="2400" b="1" dirty="0">
                <a:solidFill>
                  <a:srgbClr val="008735"/>
                </a:solidFill>
              </a:rPr>
              <a:t>정산 기능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제거</a:t>
            </a:r>
            <a:r>
              <a:rPr lang="en-US" altLang="ko-KR" sz="2400" b="1" dirty="0">
                <a:solidFill>
                  <a:srgbClr val="008735"/>
                </a:solidFill>
              </a:rPr>
              <a:t> :</a:t>
            </a:r>
            <a:r>
              <a:rPr lang="ko-KR" altLang="en-US" sz="2400" b="1" dirty="0">
                <a:solidFill>
                  <a:srgbClr val="008735"/>
                </a:solidFill>
              </a:rPr>
              <a:t> 없는 메뉴를 입력하면 </a:t>
            </a:r>
            <a:r>
              <a:rPr lang="en-US" altLang="ko-KR" sz="2400" b="1" dirty="0">
                <a:solidFill>
                  <a:srgbClr val="008735"/>
                </a:solidFill>
              </a:rPr>
              <a:t>no menu </a:t>
            </a:r>
            <a:r>
              <a:rPr lang="ko-KR" altLang="en-US" sz="2400" b="1" dirty="0">
                <a:solidFill>
                  <a:srgbClr val="008735"/>
                </a:solidFill>
              </a:rPr>
              <a:t>있는 메뉴를 입력하면 제거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정산 </a:t>
            </a:r>
            <a:r>
              <a:rPr lang="en-US" altLang="ko-KR" sz="2400" b="1" dirty="0">
                <a:solidFill>
                  <a:srgbClr val="008735"/>
                </a:solidFill>
              </a:rPr>
              <a:t>: </a:t>
            </a:r>
            <a:r>
              <a:rPr lang="ko-KR" altLang="en-US" sz="2400" b="1" dirty="0">
                <a:solidFill>
                  <a:srgbClr val="008735"/>
                </a:solidFill>
              </a:rPr>
              <a:t>영수증에서 저장한 </a:t>
            </a:r>
            <a:r>
              <a:rPr lang="en-US" altLang="ko-KR" sz="2400" b="1" dirty="0">
                <a:solidFill>
                  <a:srgbClr val="008735"/>
                </a:solidFill>
              </a:rPr>
              <a:t>txt</a:t>
            </a:r>
            <a:r>
              <a:rPr lang="ko-KR" altLang="en-US" sz="2400" b="1" dirty="0">
                <a:solidFill>
                  <a:srgbClr val="008735"/>
                </a:solidFill>
              </a:rPr>
              <a:t>를 읽어서 보여줌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70643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6">
            <a:extLst>
              <a:ext uri="{FF2B5EF4-FFF2-40B4-BE49-F238E27FC236}">
                <a16:creationId xmlns:a16="http://schemas.microsoft.com/office/drawing/2014/main" id="{B70625C7-4593-43A7-99FF-30546FDE6CA4}"/>
              </a:ext>
            </a:extLst>
          </p:cNvPr>
          <p:cNvSpPr/>
          <p:nvPr/>
        </p:nvSpPr>
        <p:spPr>
          <a:xfrm>
            <a:off x="-3810" y="0"/>
            <a:ext cx="6096000" cy="6858000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 dirty="0">
              <a:latin typeface="Arial" panose="020B0604020202020204" pitchFamily="34" charset="0"/>
            </a:endParaRP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6" name="부제목 6">
            <a:extLst>
              <a:ext uri="{FF2B5EF4-FFF2-40B4-BE49-F238E27FC236}">
                <a16:creationId xmlns:a16="http://schemas.microsoft.com/office/drawing/2014/main" id="{E9348D9F-AE70-4D55-9F46-34C40BB8A6CD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SUBWAY ANALYSIS</a:t>
            </a:r>
            <a:endParaRPr lang="ko-KR" altLang="en-US" sz="1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3DA35E1-096D-47E0-9E9B-ECAA28BE3904}"/>
              </a:ext>
            </a:extLst>
          </p:cNvPr>
          <p:cNvSpPr txBox="1"/>
          <p:nvPr/>
        </p:nvSpPr>
        <p:spPr>
          <a:xfrm>
            <a:off x="302895" y="2109728"/>
            <a:ext cx="548259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F9BD03"/>
                </a:solidFill>
              </a:rPr>
              <a:t>SUBWAY</a:t>
            </a:r>
            <a:r>
              <a:rPr lang="ko-KR" altLang="en-US" sz="2400" b="1" dirty="0">
                <a:solidFill>
                  <a:srgbClr val="F9BD03"/>
                </a:solidFill>
              </a:rPr>
              <a:t>의 장점</a:t>
            </a:r>
            <a:endParaRPr lang="en-US" altLang="ko-KR" sz="2400" b="1" dirty="0">
              <a:solidFill>
                <a:srgbClr val="F9BD03"/>
              </a:solidFill>
            </a:endParaRPr>
          </a:p>
          <a:p>
            <a:pPr algn="ctr"/>
            <a:endParaRPr lang="en-US" altLang="ko-KR" sz="2400" b="1" dirty="0">
              <a:solidFill>
                <a:srgbClr val="F9BD03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F9BD03"/>
                </a:solidFill>
              </a:rPr>
              <a:t>소비자 기호 반영</a:t>
            </a:r>
            <a:endParaRPr lang="en-US" altLang="ko-KR" sz="2400" b="1" dirty="0">
              <a:solidFill>
                <a:srgbClr val="F9BD03"/>
              </a:solidFill>
            </a:endParaRPr>
          </a:p>
          <a:p>
            <a:pPr algn="ctr"/>
            <a:endParaRPr lang="en-US" altLang="ko-KR" sz="2400" b="1" dirty="0">
              <a:solidFill>
                <a:srgbClr val="F9BD03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F9BD03"/>
                </a:solidFill>
              </a:rPr>
              <a:t>빠르고 간편하게 먹을 수 있는</a:t>
            </a:r>
          </a:p>
          <a:p>
            <a:pPr algn="ctr"/>
            <a:r>
              <a:rPr lang="ko-KR" altLang="en-US" sz="2400" b="1" dirty="0">
                <a:solidFill>
                  <a:srgbClr val="F9BD03"/>
                </a:solidFill>
              </a:rPr>
              <a:t>차별화된 웰빙 샌드위치</a:t>
            </a:r>
            <a:endParaRPr lang="en-US" altLang="ko-KR" sz="2400" b="1" dirty="0">
              <a:solidFill>
                <a:srgbClr val="F9BD03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9C4D07F-2F07-4920-A93C-F244FCDDE9CD}"/>
              </a:ext>
            </a:extLst>
          </p:cNvPr>
          <p:cNvSpPr txBox="1"/>
          <p:nvPr/>
        </p:nvSpPr>
        <p:spPr>
          <a:xfrm>
            <a:off x="6225540" y="1925062"/>
            <a:ext cx="566356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400" b="1" dirty="0">
                <a:solidFill>
                  <a:srgbClr val="008735"/>
                </a:solidFill>
              </a:rPr>
              <a:t>SUBWAY</a:t>
            </a:r>
            <a:r>
              <a:rPr lang="ko-KR" altLang="en-US" sz="2400" b="1" dirty="0">
                <a:solidFill>
                  <a:srgbClr val="008735"/>
                </a:solidFill>
              </a:rPr>
              <a:t>의 문제점</a:t>
            </a: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웰빙과 거리가 먼 공장식 주문 방식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메뉴를 선택하기에 충분하지 않은 시간</a:t>
            </a:r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endParaRPr lang="en-US" altLang="ko-KR" sz="2400" b="1" dirty="0">
              <a:solidFill>
                <a:srgbClr val="008735"/>
              </a:solidFill>
            </a:endParaRPr>
          </a:p>
          <a:p>
            <a:pPr algn="ctr"/>
            <a:r>
              <a:rPr lang="ko-KR" altLang="en-US" sz="2400" b="1" dirty="0">
                <a:solidFill>
                  <a:srgbClr val="008735"/>
                </a:solidFill>
              </a:rPr>
              <a:t>신규 고객 확보가 어려움</a:t>
            </a:r>
            <a:endParaRPr lang="en-US" altLang="ko-KR" sz="2400" b="1" dirty="0">
              <a:solidFill>
                <a:srgbClr val="00873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914692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7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A93E26-B561-46ED-9E79-67E2FBE54152}"/>
              </a:ext>
            </a:extLst>
          </p:cNvPr>
          <p:cNvSpPr txBox="1"/>
          <p:nvPr/>
        </p:nvSpPr>
        <p:spPr>
          <a:xfrm>
            <a:off x="2015490" y="1501125"/>
            <a:ext cx="81610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0" b="1" dirty="0">
                <a:solidFill>
                  <a:srgbClr val="F8BD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Program Implementation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0DC4738-E4DF-4C57-8771-A5A56F5CE7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212451" y="2987583"/>
            <a:ext cx="7767097" cy="3487640"/>
          </a:xfrm>
          <a:prstGeom prst="rect">
            <a:avLst/>
          </a:prstGeom>
          <a:effectLst>
            <a:outerShdw blurRad="317500" dist="38100" dir="9360000" sx="102000" sy="102000" algn="l" rotWithShape="0">
              <a:prstClr val="black">
                <a:alpha val="40000"/>
              </a:prstClr>
            </a:outerShdw>
          </a:effectLst>
        </p:spPr>
      </p:pic>
      <p:sp>
        <p:nvSpPr>
          <p:cNvPr id="6" name="부제목 6">
            <a:extLst>
              <a:ext uri="{FF2B5EF4-FFF2-40B4-BE49-F238E27FC236}">
                <a16:creationId xmlns:a16="http://schemas.microsoft.com/office/drawing/2014/main" id="{E9348D9F-AE70-4D55-9F46-34C40BB8A6CD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PROGRAM IMPLEMENTATION</a:t>
            </a:r>
          </a:p>
          <a:p>
            <a:pPr algn="l"/>
            <a:endParaRPr lang="en-US" altLang="ko-KR" sz="1500" dirty="0">
              <a:solidFill>
                <a:schemeClr val="bg1"/>
              </a:solidFill>
              <a:latin typeface="맑은 고딕" panose="020B0503020000020004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4859695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7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文本框 10">
            <a:extLst>
              <a:ext uri="{FF2B5EF4-FFF2-40B4-BE49-F238E27FC236}">
                <a16:creationId xmlns:a16="http://schemas.microsoft.com/office/drawing/2014/main" id="{F308687F-5083-4900-B884-1ED108CE6C82}"/>
              </a:ext>
            </a:extLst>
          </p:cNvPr>
          <p:cNvSpPr txBox="1"/>
          <p:nvPr/>
        </p:nvSpPr>
        <p:spPr>
          <a:xfrm>
            <a:off x="3275039" y="3141113"/>
            <a:ext cx="5547288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0" dirty="0">
                <a:solidFill>
                  <a:srgbClr val="F9BD03"/>
                </a:solidFill>
                <a:latin typeface="Arial" panose="020B0604020202020204" pitchFamily="34" charset="0"/>
              </a:rPr>
              <a:t>Q &amp; A</a:t>
            </a:r>
            <a:endParaRPr lang="zh-CN" altLang="en-US" sz="16000" dirty="0">
              <a:solidFill>
                <a:srgbClr val="F9BD03"/>
              </a:solidFill>
              <a:latin typeface="Arial" panose="020B0604020202020204" pitchFamily="34" charset="0"/>
            </a:endParaRPr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84E5A175-3149-405F-9145-7535715A381B}"/>
              </a:ext>
            </a:extLst>
          </p:cNvPr>
          <p:cNvSpPr/>
          <p:nvPr/>
        </p:nvSpPr>
        <p:spPr>
          <a:xfrm>
            <a:off x="5114587" y="1131566"/>
            <a:ext cx="1927655" cy="1927655"/>
          </a:xfrm>
          <a:prstGeom prst="ellipse">
            <a:avLst/>
          </a:prstGeom>
          <a:solidFill>
            <a:srgbClr val="F9BD03"/>
          </a:solidFill>
          <a:ln>
            <a:noFill/>
          </a:ln>
          <a:effectLst>
            <a:outerShdw blurRad="101600" dist="1016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609585" latinLnBrk="0">
              <a:defRPr/>
            </a:pPr>
            <a:endParaRPr lang="zh-CN" altLang="en-US" sz="2400" dirty="0">
              <a:solidFill>
                <a:prstClr val="white"/>
              </a:solidFill>
              <a:latin typeface="Arial" panose="020B0604020202020204" pitchFamily="34" charset="0"/>
              <a:ea typeface="Arial"/>
              <a:cs typeface="맑은 고딕"/>
            </a:endParaRPr>
          </a:p>
        </p:txBody>
      </p: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9E5B9E45-F93C-4A06-BA66-41DF7365FA50}"/>
              </a:ext>
            </a:extLst>
          </p:cNvPr>
          <p:cNvGrpSpPr/>
          <p:nvPr/>
        </p:nvGrpSpPr>
        <p:grpSpPr>
          <a:xfrm>
            <a:off x="5414740" y="1603401"/>
            <a:ext cx="1327347" cy="1157776"/>
            <a:chOff x="4675188" y="2882900"/>
            <a:chExt cx="360362" cy="314325"/>
          </a:xfrm>
          <a:solidFill>
            <a:schemeClr val="bg1"/>
          </a:solidFill>
        </p:grpSpPr>
        <p:sp>
          <p:nvSpPr>
            <p:cNvPr id="18" name="AutoShape 44">
              <a:extLst>
                <a:ext uri="{FF2B5EF4-FFF2-40B4-BE49-F238E27FC236}">
                  <a16:creationId xmlns:a16="http://schemas.microsoft.com/office/drawing/2014/main" id="{BF50BDB9-1337-4389-911A-562AACE0F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000625" y="2994025"/>
              <a:ext cx="22225" cy="12382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1963"/>
                  </a:moveTo>
                  <a:lnTo>
                    <a:pt x="0" y="19636"/>
                  </a:lnTo>
                  <a:cubicBezTo>
                    <a:pt x="0" y="20721"/>
                    <a:pt x="4841" y="21599"/>
                    <a:pt x="10800" y="21599"/>
                  </a:cubicBezTo>
                  <a:cubicBezTo>
                    <a:pt x="16758" y="21599"/>
                    <a:pt x="21600" y="20721"/>
                    <a:pt x="21600" y="19636"/>
                  </a:cubicBezTo>
                  <a:lnTo>
                    <a:pt x="21600" y="1963"/>
                  </a:lnTo>
                  <a:cubicBezTo>
                    <a:pt x="21600" y="878"/>
                    <a:pt x="16758" y="0"/>
                    <a:pt x="10800" y="0"/>
                  </a:cubicBezTo>
                  <a:cubicBezTo>
                    <a:pt x="4841" y="0"/>
                    <a:pt x="0" y="878"/>
                    <a:pt x="0" y="1963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25400" tIns="25400" rIns="25400" bIns="25400" anchor="ctr"/>
            <a:lstStyle/>
            <a:p>
              <a:pPr algn="ctr" defTabSz="304792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함초롬돋움" panose="02030504000101010101" pitchFamily="18" charset="-127"/>
                <a:ea typeface="Arial"/>
                <a:cs typeface="맑은 고딕"/>
                <a:sym typeface="Arial" charset="0"/>
              </a:endParaRPr>
            </a:p>
          </p:txBody>
        </p:sp>
        <p:sp>
          <p:nvSpPr>
            <p:cNvPr id="19" name="AutoShape 45">
              <a:extLst>
                <a:ext uri="{FF2B5EF4-FFF2-40B4-BE49-F238E27FC236}">
                  <a16:creationId xmlns:a16="http://schemas.microsoft.com/office/drawing/2014/main" id="{1A5323F7-E69F-4BEF-A706-7DF4426CAC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9513" y="3128963"/>
              <a:ext cx="46037" cy="68262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838" y="0"/>
                    <a:pt x="0" y="10427"/>
                    <a:pt x="0" y="14400"/>
                  </a:cubicBezTo>
                  <a:cubicBezTo>
                    <a:pt x="0" y="18372"/>
                    <a:pt x="4838" y="21599"/>
                    <a:pt x="10800" y="21599"/>
                  </a:cubicBezTo>
                  <a:cubicBezTo>
                    <a:pt x="16761" y="21599"/>
                    <a:pt x="21600" y="18372"/>
                    <a:pt x="21600" y="14400"/>
                  </a:cubicBezTo>
                  <a:cubicBezTo>
                    <a:pt x="21600" y="10427"/>
                    <a:pt x="16761" y="0"/>
                    <a:pt x="10800" y="0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25400" tIns="25400" rIns="25400" bIns="25400" anchor="ctr"/>
            <a:lstStyle/>
            <a:p>
              <a:pPr algn="ctr" defTabSz="304792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함초롬돋움" panose="02030504000101010101" pitchFamily="18" charset="-127"/>
                <a:ea typeface="Arial"/>
                <a:cs typeface="맑은 고딕"/>
                <a:sym typeface="Arial" charset="0"/>
              </a:endParaRPr>
            </a:p>
          </p:txBody>
        </p:sp>
        <p:sp>
          <p:nvSpPr>
            <p:cNvPr id="17" name="AutoShape 43">
              <a:extLst>
                <a:ext uri="{FF2B5EF4-FFF2-40B4-BE49-F238E27FC236}">
                  <a16:creationId xmlns:a16="http://schemas.microsoft.com/office/drawing/2014/main" id="{96F486C0-B983-41F9-81CB-6C1B1A8DC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5188" y="2882900"/>
              <a:ext cx="360362" cy="257175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0951" y="9367"/>
                  </a:moveTo>
                  <a:cubicBezTo>
                    <a:pt x="10901" y="9383"/>
                    <a:pt x="10851" y="9391"/>
                    <a:pt x="10800" y="9391"/>
                  </a:cubicBezTo>
                  <a:cubicBezTo>
                    <a:pt x="10748" y="9391"/>
                    <a:pt x="10698" y="9383"/>
                    <a:pt x="10648" y="9367"/>
                  </a:cubicBezTo>
                  <a:lnTo>
                    <a:pt x="1873" y="6550"/>
                  </a:lnTo>
                  <a:cubicBezTo>
                    <a:pt x="1566" y="6452"/>
                    <a:pt x="1349" y="6072"/>
                    <a:pt x="1349" y="5634"/>
                  </a:cubicBezTo>
                  <a:cubicBezTo>
                    <a:pt x="1349" y="5197"/>
                    <a:pt x="1566" y="4817"/>
                    <a:pt x="1873" y="4719"/>
                  </a:cubicBezTo>
                  <a:lnTo>
                    <a:pt x="10648" y="1902"/>
                  </a:lnTo>
                  <a:cubicBezTo>
                    <a:pt x="10698" y="1886"/>
                    <a:pt x="10748" y="1878"/>
                    <a:pt x="10800" y="1878"/>
                  </a:cubicBezTo>
                  <a:cubicBezTo>
                    <a:pt x="10851" y="1878"/>
                    <a:pt x="10901" y="1886"/>
                    <a:pt x="10951" y="1902"/>
                  </a:cubicBezTo>
                  <a:lnTo>
                    <a:pt x="19726" y="4719"/>
                  </a:lnTo>
                  <a:cubicBezTo>
                    <a:pt x="20033" y="4817"/>
                    <a:pt x="20249" y="5197"/>
                    <a:pt x="20249" y="5634"/>
                  </a:cubicBezTo>
                  <a:cubicBezTo>
                    <a:pt x="20249" y="6072"/>
                    <a:pt x="20033" y="6452"/>
                    <a:pt x="19726" y="6550"/>
                  </a:cubicBezTo>
                  <a:cubicBezTo>
                    <a:pt x="19726" y="6550"/>
                    <a:pt x="10951" y="9367"/>
                    <a:pt x="10951" y="9367"/>
                  </a:cubicBezTo>
                  <a:close/>
                  <a:moveTo>
                    <a:pt x="16874" y="16904"/>
                  </a:moveTo>
                  <a:cubicBezTo>
                    <a:pt x="16874" y="17942"/>
                    <a:pt x="14849" y="19721"/>
                    <a:pt x="10800" y="19721"/>
                  </a:cubicBezTo>
                  <a:cubicBezTo>
                    <a:pt x="6749" y="19721"/>
                    <a:pt x="4724" y="17942"/>
                    <a:pt x="4724" y="16904"/>
                  </a:cubicBezTo>
                  <a:lnTo>
                    <a:pt x="4724" y="9394"/>
                  </a:lnTo>
                  <a:lnTo>
                    <a:pt x="10353" y="11200"/>
                  </a:lnTo>
                  <a:cubicBezTo>
                    <a:pt x="10501" y="11246"/>
                    <a:pt x="10651" y="11269"/>
                    <a:pt x="10800" y="11269"/>
                  </a:cubicBezTo>
                  <a:cubicBezTo>
                    <a:pt x="10949" y="11269"/>
                    <a:pt x="11098" y="11246"/>
                    <a:pt x="11255" y="11198"/>
                  </a:cubicBezTo>
                  <a:lnTo>
                    <a:pt x="16874" y="9394"/>
                  </a:lnTo>
                  <a:cubicBezTo>
                    <a:pt x="16874" y="9394"/>
                    <a:pt x="16874" y="16904"/>
                    <a:pt x="16874" y="16904"/>
                  </a:cubicBezTo>
                  <a:close/>
                  <a:moveTo>
                    <a:pt x="21600" y="5634"/>
                  </a:moveTo>
                  <a:cubicBezTo>
                    <a:pt x="21600" y="4314"/>
                    <a:pt x="20954" y="3185"/>
                    <a:pt x="20030" y="2888"/>
                  </a:cubicBezTo>
                  <a:lnTo>
                    <a:pt x="11246" y="68"/>
                  </a:lnTo>
                  <a:cubicBezTo>
                    <a:pt x="11098" y="22"/>
                    <a:pt x="10949" y="0"/>
                    <a:pt x="10800" y="0"/>
                  </a:cubicBezTo>
                  <a:cubicBezTo>
                    <a:pt x="10651" y="0"/>
                    <a:pt x="10501" y="22"/>
                    <a:pt x="10344" y="71"/>
                  </a:cubicBezTo>
                  <a:lnTo>
                    <a:pt x="1570" y="2888"/>
                  </a:lnTo>
                  <a:cubicBezTo>
                    <a:pt x="645" y="3185"/>
                    <a:pt x="0" y="4314"/>
                    <a:pt x="0" y="5634"/>
                  </a:cubicBezTo>
                  <a:cubicBezTo>
                    <a:pt x="0" y="6955"/>
                    <a:pt x="645" y="8084"/>
                    <a:pt x="1569" y="8380"/>
                  </a:cubicBezTo>
                  <a:lnTo>
                    <a:pt x="3374" y="8960"/>
                  </a:lnTo>
                  <a:lnTo>
                    <a:pt x="3374" y="16904"/>
                  </a:lnTo>
                  <a:cubicBezTo>
                    <a:pt x="3374" y="19397"/>
                    <a:pt x="5425" y="21600"/>
                    <a:pt x="10800" y="21600"/>
                  </a:cubicBezTo>
                  <a:cubicBezTo>
                    <a:pt x="16174" y="21600"/>
                    <a:pt x="18224" y="19397"/>
                    <a:pt x="18224" y="16904"/>
                  </a:cubicBezTo>
                  <a:lnTo>
                    <a:pt x="18224" y="8960"/>
                  </a:lnTo>
                  <a:lnTo>
                    <a:pt x="20030" y="8380"/>
                  </a:lnTo>
                  <a:cubicBezTo>
                    <a:pt x="20954" y="8084"/>
                    <a:pt x="21600" y="6955"/>
                    <a:pt x="21600" y="5634"/>
                  </a:cubicBezTo>
                </a:path>
              </a:pathLst>
            </a:custGeom>
            <a:grpFill/>
            <a:ln>
              <a:noFill/>
            </a:ln>
            <a:effectLst/>
            <a:extLst>
              <a:ext uri="{91240B29-F687-4f45-9708-019B960494DF}"/>
              <a:ext uri="{AF507438-7753-43e0-B8FC-AC1667EBCBE1}"/>
            </a:extLst>
          </p:spPr>
          <p:txBody>
            <a:bodyPr lIns="25400" tIns="25400" rIns="25400" bIns="25400" anchor="ctr"/>
            <a:lstStyle/>
            <a:p>
              <a:pPr algn="ctr" defTabSz="304792" fontAlgn="base" latinLnBrk="0" hangingPunct="0">
                <a:spcBef>
                  <a:spcPct val="0"/>
                </a:spcBef>
                <a:spcAft>
                  <a:spcPct val="0"/>
                </a:spcAft>
                <a:defRPr/>
              </a:pPr>
              <a:endParaRPr lang="en-US" sz="2000" kern="0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함초롬돋움" panose="02030504000101010101" pitchFamily="18" charset="-127"/>
                <a:ea typeface="Arial"/>
                <a:cs typeface="맑은 고딕"/>
                <a:sym typeface="Arial" charset="0"/>
              </a:endParaRPr>
            </a:p>
          </p:txBody>
        </p:sp>
      </p:grpSp>
      <p:pic>
        <p:nvPicPr>
          <p:cNvPr id="9" name="그림 8">
            <a:extLst>
              <a:ext uri="{FF2B5EF4-FFF2-40B4-BE49-F238E27FC236}">
                <a16:creationId xmlns:a16="http://schemas.microsoft.com/office/drawing/2014/main" id="{258B22A2-55A1-458D-8532-51E5286C2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10" name="부제목 6">
            <a:extLst>
              <a:ext uri="{FF2B5EF4-FFF2-40B4-BE49-F238E27FC236}">
                <a16:creationId xmlns:a16="http://schemas.microsoft.com/office/drawing/2014/main" id="{541A71FF-DCD5-49E7-90F6-E9A0E7E4813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Q</a:t>
            </a:r>
            <a:r>
              <a:rPr lang="ko-KR" altLang="en-US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&amp;</a:t>
            </a:r>
            <a:r>
              <a:rPr lang="ko-KR" altLang="en-US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18191115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7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:a16="http://schemas.microsoft.com/office/drawing/2014/main" id="{92FD90B1-1F9C-4D1D-AE93-63E56A38EFEA}"/>
              </a:ext>
            </a:extLst>
          </p:cNvPr>
          <p:cNvSpPr>
            <a:spLocks noChangeArrowheads="1"/>
          </p:cNvSpPr>
          <p:nvPr/>
        </p:nvSpPr>
        <p:spPr bwMode="auto">
          <a:xfrm rot="10800000">
            <a:off x="1524000" y="10917239"/>
            <a:ext cx="9144000" cy="3789363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txBody>
          <a:bodyPr rot="10800000" anchor="ctr"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latinLnBrk="0"/>
            <a:endParaRPr kumimoji="0" lang="ko-KR" altLang="ko-KR">
              <a:solidFill>
                <a:srgbClr val="FFFFF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FF92D20B-96F5-438A-8A7F-0BC89446D39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24000" y="-7588251"/>
            <a:ext cx="9144000" cy="3744912"/>
          </a:xfrm>
          <a:prstGeom prst="rect">
            <a:avLst/>
          </a:prstGeom>
          <a:solidFill>
            <a:srgbClr val="008735"/>
          </a:solidFill>
          <a:ln>
            <a:noFill/>
          </a:ln>
        </p:spPr>
        <p:txBody>
          <a:bodyPr anchor="ctr"/>
          <a:lstStyle>
            <a:lvl1pPr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1pPr>
            <a:lvl2pPr marL="742950" indent="-28575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2pPr>
            <a:lvl3pPr marL="11430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3pPr>
            <a:lvl4pPr marL="16002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4pPr>
            <a:lvl5pPr marL="2057400" indent="-228600"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>
                <a:solidFill>
                  <a:schemeClr val="tx1"/>
                </a:solidFill>
                <a:latin typeface="굴림" panose="020B0600000101010101" pitchFamily="50" charset="-127"/>
                <a:ea typeface="굴림" panose="020B0600000101010101" pitchFamily="50" charset="-127"/>
              </a:defRPr>
            </a:lvl9pPr>
          </a:lstStyle>
          <a:p>
            <a:pPr algn="ctr" latinLnBrk="0"/>
            <a:endParaRPr kumimoji="0" lang="ko-KR" altLang="ko-KR">
              <a:solidFill>
                <a:srgbClr val="FFFFFF"/>
              </a:solidFill>
              <a:latin typeface="맑은 고딕" panose="020B0503020000020004" pitchFamily="50" charset="-127"/>
            </a:endParaRPr>
          </a:p>
        </p:txBody>
      </p:sp>
      <p:sp>
        <p:nvSpPr>
          <p:cNvPr id="15" name="WordArt 3">
            <a:extLst>
              <a:ext uri="{FF2B5EF4-FFF2-40B4-BE49-F238E27FC236}">
                <a16:creationId xmlns:a16="http://schemas.microsoft.com/office/drawing/2014/main" id="{D408E99E-055C-4EE2-9E02-52E89D5CD0ED}"/>
              </a:ext>
            </a:extLst>
          </p:cNvPr>
          <p:cNvSpPr>
            <a:spLocks noChangeArrowheads="1" noChangeShapeType="1" noTextEdit="1"/>
          </p:cNvSpPr>
          <p:nvPr/>
        </p:nvSpPr>
        <p:spPr bwMode="gray">
          <a:xfrm>
            <a:off x="2665413" y="2429801"/>
            <a:ext cx="6670675" cy="1323975"/>
          </a:xfrm>
          <a:prstGeom prst="rect">
            <a:avLst/>
          </a:prstGeom>
        </p:spPr>
        <p:txBody>
          <a:bodyPr wrap="none" fromWordArt="1">
            <a:prstTxWarp prst="textDeflate">
              <a:avLst>
                <a:gd name="adj" fmla="val 23620"/>
              </a:avLst>
            </a:prstTxWarp>
          </a:bodyPr>
          <a:lstStyle/>
          <a:p>
            <a:pPr algn="ctr"/>
            <a:r>
              <a:rPr lang="en-US" altLang="ko-KR" sz="3600" kern="10" dirty="0">
                <a:ln w="18415">
                  <a:solidFill>
                    <a:srgbClr val="FFFFFF"/>
                  </a:solidFill>
                  <a:round/>
                  <a:headEnd/>
                  <a:tailEnd/>
                </a:ln>
                <a:solidFill>
                  <a:srgbClr val="FFFFFF"/>
                </a:solidFill>
                <a:effectLst>
                  <a:outerShdw algn="tl" rotWithShape="0">
                    <a:srgbClr val="000000">
                      <a:alpha val="70000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Thank You !</a:t>
            </a:r>
            <a:endParaRPr lang="ko-KR" altLang="en-US" sz="3600" kern="10" dirty="0">
              <a:ln w="18415">
                <a:solidFill>
                  <a:srgbClr val="FFFFFF"/>
                </a:solidFill>
                <a:round/>
                <a:headEnd/>
                <a:tailEnd/>
              </a:ln>
              <a:solidFill>
                <a:srgbClr val="FFFFFF"/>
              </a:solidFill>
              <a:effectLst>
                <a:outerShdw algn="tl" rotWithShape="0">
                  <a:srgbClr val="000000">
                    <a:alpha val="70000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545" name="Line 89">
            <a:extLst>
              <a:ext uri="{FF2B5EF4-FFF2-40B4-BE49-F238E27FC236}">
                <a16:creationId xmlns:a16="http://schemas.microsoft.com/office/drawing/2014/main" id="{071181DC-DFE3-4E48-82D0-ED2AE0F36238}"/>
              </a:ext>
            </a:extLst>
          </p:cNvPr>
          <p:cNvSpPr>
            <a:spLocks noChangeShapeType="1"/>
          </p:cNvSpPr>
          <p:nvPr/>
        </p:nvSpPr>
        <p:spPr bwMode="auto">
          <a:xfrm>
            <a:off x="-3913187" y="3969675"/>
            <a:ext cx="19442113" cy="0"/>
          </a:xfrm>
          <a:prstGeom prst="line">
            <a:avLst/>
          </a:prstGeom>
          <a:noFill/>
          <a:ln w="190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ko-KR" altLang="en-US"/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4.44444E-6 L 0 -1.13194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56597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1.48148E-6 L 0 1.1044 " pathEditMode="relative" rAng="0" ptsTypes="AA">
                                      <p:cBhvr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5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id="10" presetID="13" presetClass="entr" presetSubtype="3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out)">
                                      <p:cBhvr>
                                        <p:cTn id="12" dur="1000"/>
                                        <p:tgtEl>
                                          <p:spTgt spid="19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id="14" presetID="53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87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>
            <a:extLst>
              <a:ext uri="{FF2B5EF4-FFF2-40B4-BE49-F238E27FC236}">
                <a16:creationId xmlns:a16="http://schemas.microsoft.com/office/drawing/2014/main" id="{8E14AF47-EFF7-4778-85CE-32FFF6FCEE4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7" name="부제목 6">
            <a:extLst>
              <a:ext uri="{FF2B5EF4-FFF2-40B4-BE49-F238E27FC236}">
                <a16:creationId xmlns:a16="http://schemas.microsoft.com/office/drawing/2014/main" id="{B192594F-489B-4764-AEA5-B331D7329A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8354" y="2334016"/>
            <a:ext cx="2061670" cy="1338240"/>
          </a:xfrm>
        </p:spPr>
        <p:txBody>
          <a:bodyPr>
            <a:normAutofit/>
          </a:bodyPr>
          <a:lstStyle/>
          <a:p>
            <a:endParaRPr lang="en-US" altLang="ko-KR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물가 상승</a:t>
            </a:r>
          </a:p>
          <a:p>
            <a:endParaRPr lang="ko-KR" altLang="en-US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15" name="그래픽 14" descr="Upward trend">
            <a:extLst>
              <a:ext uri="{FF2B5EF4-FFF2-40B4-BE49-F238E27FC236}">
                <a16:creationId xmlns:a16="http://schemas.microsoft.com/office/drawing/2014/main" id="{4B38C333-82CF-45A0-89A7-9FAC908B355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125745" y="1319115"/>
            <a:ext cx="1440000" cy="1440000"/>
          </a:xfrm>
          <a:prstGeom prst="rect">
            <a:avLst/>
          </a:prstGeom>
        </p:spPr>
      </p:pic>
      <p:pic>
        <p:nvPicPr>
          <p:cNvPr id="17" name="그래픽 16" descr="사용자">
            <a:extLst>
              <a:ext uri="{FF2B5EF4-FFF2-40B4-BE49-F238E27FC236}">
                <a16:creationId xmlns:a16="http://schemas.microsoft.com/office/drawing/2014/main" id="{36D95DF2-7BE1-4CA9-99DF-FC8578098FD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3581877" y="1319115"/>
            <a:ext cx="1440000" cy="1440000"/>
          </a:xfrm>
          <a:prstGeom prst="rect">
            <a:avLst/>
          </a:prstGeom>
        </p:spPr>
      </p:pic>
      <p:pic>
        <p:nvPicPr>
          <p:cNvPr id="19" name="그래픽 18" descr="햄버거와 음료">
            <a:extLst>
              <a:ext uri="{FF2B5EF4-FFF2-40B4-BE49-F238E27FC236}">
                <a16:creationId xmlns:a16="http://schemas.microsoft.com/office/drawing/2014/main" id="{8B7DF71D-1882-48EB-97E0-C62ABA993D5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rcRect/>
          <a:stretch/>
        </p:blipFill>
        <p:spPr>
          <a:xfrm>
            <a:off x="1125745" y="3440193"/>
            <a:ext cx="1440000" cy="1440000"/>
          </a:xfrm>
          <a:prstGeom prst="rect">
            <a:avLst/>
          </a:prstGeom>
        </p:spPr>
      </p:pic>
      <p:pic>
        <p:nvPicPr>
          <p:cNvPr id="21" name="그래픽 20" descr="사람 (명)">
            <a:extLst>
              <a:ext uri="{FF2B5EF4-FFF2-40B4-BE49-F238E27FC236}">
                <a16:creationId xmlns:a16="http://schemas.microsoft.com/office/drawing/2014/main" id="{C36FBF06-71E8-44E9-B71C-7B7F81EFFE8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610874" y="3440193"/>
            <a:ext cx="1440000" cy="1440000"/>
          </a:xfrm>
          <a:prstGeom prst="rect">
            <a:avLst/>
          </a:prstGeom>
        </p:spPr>
      </p:pic>
      <p:sp>
        <p:nvSpPr>
          <p:cNvPr id="29" name="부제목 6">
            <a:extLst>
              <a:ext uri="{FF2B5EF4-FFF2-40B4-BE49-F238E27FC236}">
                <a16:creationId xmlns:a16="http://schemas.microsoft.com/office/drawing/2014/main" id="{3F838FC4-3A1F-49C6-AA59-55F649343D20}"/>
              </a:ext>
            </a:extLst>
          </p:cNvPr>
          <p:cNvSpPr txBox="1">
            <a:spLocks/>
          </p:cNvSpPr>
          <p:nvPr/>
        </p:nvSpPr>
        <p:spPr>
          <a:xfrm>
            <a:off x="2565745" y="2334016"/>
            <a:ext cx="3530255" cy="1338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en-US" altLang="ko-KR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1</a:t>
            </a:r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인 가구수 증가</a:t>
            </a:r>
          </a:p>
        </p:txBody>
      </p:sp>
      <p:sp>
        <p:nvSpPr>
          <p:cNvPr id="30" name="부제목 6">
            <a:extLst>
              <a:ext uri="{FF2B5EF4-FFF2-40B4-BE49-F238E27FC236}">
                <a16:creationId xmlns:a16="http://schemas.microsoft.com/office/drawing/2014/main" id="{23CBC7FC-EF55-4A7A-9D66-82ADFB46F6F1}"/>
              </a:ext>
            </a:extLst>
          </p:cNvPr>
          <p:cNvSpPr txBox="1">
            <a:spLocks/>
          </p:cNvSpPr>
          <p:nvPr/>
        </p:nvSpPr>
        <p:spPr>
          <a:xfrm>
            <a:off x="814909" y="4455094"/>
            <a:ext cx="2061670" cy="1338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간단한 외식문화 선호</a:t>
            </a:r>
            <a:endParaRPr lang="en-US" altLang="ko-KR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sp>
        <p:nvSpPr>
          <p:cNvPr id="31" name="부제목 6">
            <a:extLst>
              <a:ext uri="{FF2B5EF4-FFF2-40B4-BE49-F238E27FC236}">
                <a16:creationId xmlns:a16="http://schemas.microsoft.com/office/drawing/2014/main" id="{8BEFFCEC-9F97-447F-B843-AC99943A1713}"/>
              </a:ext>
            </a:extLst>
          </p:cNvPr>
          <p:cNvSpPr txBox="1">
            <a:spLocks/>
          </p:cNvSpPr>
          <p:nvPr/>
        </p:nvSpPr>
        <p:spPr>
          <a:xfrm>
            <a:off x="3300038" y="4453605"/>
            <a:ext cx="2061670" cy="1338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ko-KR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혼밥</a:t>
            </a:r>
            <a:endParaRPr lang="en-US" altLang="ko-KR" b="1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  <a:p>
            <a:r>
              <a:rPr lang="ko-KR" altLang="en-US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문화 확산</a:t>
            </a:r>
          </a:p>
        </p:txBody>
      </p:sp>
      <p:sp>
        <p:nvSpPr>
          <p:cNvPr id="14" name="부제목 6">
            <a:extLst>
              <a:ext uri="{FF2B5EF4-FFF2-40B4-BE49-F238E27FC236}">
                <a16:creationId xmlns:a16="http://schemas.microsoft.com/office/drawing/2014/main" id="{D926815B-E913-4545-B411-958D82181BB8}"/>
              </a:ext>
            </a:extLst>
          </p:cNvPr>
          <p:cNvSpPr txBox="1">
            <a:spLocks/>
          </p:cNvSpPr>
          <p:nvPr/>
        </p:nvSpPr>
        <p:spPr>
          <a:xfrm>
            <a:off x="6941120" y="4524469"/>
            <a:ext cx="4562428" cy="8506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3000" b="1" dirty="0" err="1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간편식</a:t>
            </a:r>
            <a:r>
              <a:rPr lang="ko-KR" altLang="en-US" sz="3000" b="1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시장 성장</a:t>
            </a:r>
          </a:p>
        </p:txBody>
      </p:sp>
      <p:sp>
        <p:nvSpPr>
          <p:cNvPr id="18" name="부제목 6">
            <a:extLst>
              <a:ext uri="{FF2B5EF4-FFF2-40B4-BE49-F238E27FC236}">
                <a16:creationId xmlns:a16="http://schemas.microsoft.com/office/drawing/2014/main" id="{96F4A633-0E31-4903-AA49-F7A5F3CA538F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530254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MARKET</a:t>
            </a:r>
            <a:r>
              <a:rPr lang="ko-KR" altLang="en-US" sz="15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 </a:t>
            </a:r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  <a:ea typeface="맑은 고딕" panose="020B0503020000020004" pitchFamily="50" charset="-127"/>
              </a:rPr>
              <a:t>ANALYSIS</a:t>
            </a:r>
            <a:endParaRPr lang="ko-KR" altLang="en-US" sz="1500" dirty="0">
              <a:solidFill>
                <a:schemeClr val="bg1"/>
              </a:solidFill>
              <a:latin typeface="맑은 고딕" panose="020B0503020000020004" pitchFamily="50" charset="-127"/>
              <a:ea typeface="맑은 고딕" panose="020B0503020000020004" pitchFamily="50" charset="-127"/>
            </a:endParaRPr>
          </a:p>
        </p:txBody>
      </p:sp>
      <p:pic>
        <p:nvPicPr>
          <p:cNvPr id="43" name="그래픽 42" descr="Bar Graph with Upward Trend">
            <a:extLst>
              <a:ext uri="{FF2B5EF4-FFF2-40B4-BE49-F238E27FC236}">
                <a16:creationId xmlns:a16="http://schemas.microsoft.com/office/drawing/2014/main" id="{726CD287-3672-4CDA-9B49-D2D0A9A8F56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7950963" y="1773494"/>
            <a:ext cx="2542741" cy="2542741"/>
          </a:xfrm>
          <a:prstGeom prst="rect">
            <a:avLst/>
          </a:prstGeom>
        </p:spPr>
      </p:pic>
      <p:sp>
        <p:nvSpPr>
          <p:cNvPr id="2" name="화살표: 오른쪽 1">
            <a:extLst>
              <a:ext uri="{FF2B5EF4-FFF2-40B4-BE49-F238E27FC236}">
                <a16:creationId xmlns:a16="http://schemas.microsoft.com/office/drawing/2014/main" id="{8C5D68A1-1790-41A8-B391-0B1F09738004}"/>
              </a:ext>
            </a:extLst>
          </p:cNvPr>
          <p:cNvSpPr/>
          <p:nvPr/>
        </p:nvSpPr>
        <p:spPr>
          <a:xfrm>
            <a:off x="6038009" y="2914650"/>
            <a:ext cx="1103119" cy="971550"/>
          </a:xfrm>
          <a:prstGeom prst="rightArrow">
            <a:avLst/>
          </a:prstGeom>
          <a:solidFill>
            <a:srgbClr val="F9BD03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9BD0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그룹 16">
            <a:extLst>
              <a:ext uri="{FF2B5EF4-FFF2-40B4-BE49-F238E27FC236}">
                <a16:creationId xmlns:a16="http://schemas.microsoft.com/office/drawing/2014/main" id="{07D791BF-D047-4F65-B789-713F1E160065}"/>
              </a:ext>
            </a:extLst>
          </p:cNvPr>
          <p:cNvGrpSpPr/>
          <p:nvPr/>
        </p:nvGrpSpPr>
        <p:grpSpPr>
          <a:xfrm>
            <a:off x="1545607" y="389148"/>
            <a:ext cx="9191745" cy="4339121"/>
            <a:chOff x="1321171" y="183100"/>
            <a:chExt cx="9722564" cy="4474551"/>
          </a:xfrm>
        </p:grpSpPr>
        <p:pic>
          <p:nvPicPr>
            <p:cNvPr id="3" name="그림 2" descr="시계이(가) 표시된 사진&#10;&#10;자동 생성된 설명">
              <a:extLst>
                <a:ext uri="{FF2B5EF4-FFF2-40B4-BE49-F238E27FC236}">
                  <a16:creationId xmlns:a16="http://schemas.microsoft.com/office/drawing/2014/main" id="{1ACA4ACC-0F76-4637-B017-3D5A58BDC47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9302455" y="183100"/>
              <a:ext cx="1741280" cy="2321152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5" name="그림 4" descr="음식이(가) 표시된 사진&#10;&#10;자동 생성된 설명">
              <a:extLst>
                <a:ext uri="{FF2B5EF4-FFF2-40B4-BE49-F238E27FC236}">
                  <a16:creationId xmlns:a16="http://schemas.microsoft.com/office/drawing/2014/main" id="{E70C02C1-0705-4563-8AEC-35357C79BC2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682677" y="355991"/>
              <a:ext cx="1741280" cy="2321152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7" name="그림 6">
              <a:extLst>
                <a:ext uri="{FF2B5EF4-FFF2-40B4-BE49-F238E27FC236}">
                  <a16:creationId xmlns:a16="http://schemas.microsoft.com/office/drawing/2014/main" id="{9A13CC38-3102-4263-8686-719E6BCE6CB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062902" y="528882"/>
              <a:ext cx="1741280" cy="2321152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11" name="그림 10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AF6FA286-FC86-4985-A75E-EB866348EC2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443127" y="701773"/>
              <a:ext cx="1741280" cy="2321152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13" name="그림 12">
              <a:extLst>
                <a:ext uri="{FF2B5EF4-FFF2-40B4-BE49-F238E27FC236}">
                  <a16:creationId xmlns:a16="http://schemas.microsoft.com/office/drawing/2014/main" id="{ADD89EEB-821E-4EF9-8814-075F1AE60C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23352" y="874664"/>
              <a:ext cx="1741280" cy="2321152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15" name="그림 14" descr="음식, 표지판, 주차장이(가) 표시된 사진&#10;&#10;자동 생성된 설명">
              <a:extLst>
                <a:ext uri="{FF2B5EF4-FFF2-40B4-BE49-F238E27FC236}">
                  <a16:creationId xmlns:a16="http://schemas.microsoft.com/office/drawing/2014/main" id="{52274234-AA4A-4466-AE02-75A0D543A8E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03577" y="1047555"/>
              <a:ext cx="1741280" cy="2321152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106" name="그림 105" descr="스크린샷, 음식이(가) 표시된 사진&#10;&#10;자동 생성된 설명">
              <a:extLst>
                <a:ext uri="{FF2B5EF4-FFF2-40B4-BE49-F238E27FC236}">
                  <a16:creationId xmlns:a16="http://schemas.microsoft.com/office/drawing/2014/main" id="{C18857A3-5376-4201-B607-6BF3FF26EF66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582219" y="1220446"/>
              <a:ext cx="1742673" cy="232300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108" name="그림 107" descr="스크린샷, 음식이(가) 표시된 사진&#10;&#10;자동 생성된 설명">
              <a:extLst>
                <a:ext uri="{FF2B5EF4-FFF2-40B4-BE49-F238E27FC236}">
                  <a16:creationId xmlns:a16="http://schemas.microsoft.com/office/drawing/2014/main" id="{F6CB8947-86A1-4E20-9387-AD89E3C0A411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960861" y="1395447"/>
              <a:ext cx="1742673" cy="232300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110" name="그림 109" descr="음식이(가) 표시된 사진&#10;&#10;자동 생성된 설명">
              <a:extLst>
                <a:ext uri="{FF2B5EF4-FFF2-40B4-BE49-F238E27FC236}">
                  <a16:creationId xmlns:a16="http://schemas.microsoft.com/office/drawing/2014/main" id="{EAAB635B-F261-40D6-896F-E4C0CF4647E3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339503" y="1570448"/>
              <a:ext cx="1742673" cy="232300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112" name="그림 111" descr="그리기이(가) 표시된 사진&#10;&#10;자동 생성된 설명">
              <a:extLst>
                <a:ext uri="{FF2B5EF4-FFF2-40B4-BE49-F238E27FC236}">
                  <a16:creationId xmlns:a16="http://schemas.microsoft.com/office/drawing/2014/main" id="{A8E57AEA-9353-4C7D-9F0B-B687C78327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718145" y="1745449"/>
              <a:ext cx="1742673" cy="232300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98" name="그림 97" descr="스크린샷이(가) 표시된 사진&#10;&#10;자동 생성된 설명">
              <a:extLst>
                <a:ext uri="{FF2B5EF4-FFF2-40B4-BE49-F238E27FC236}">
                  <a16:creationId xmlns:a16="http://schemas.microsoft.com/office/drawing/2014/main" id="{D66C6B63-630E-42BE-9DE9-14E34B027815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96787" y="1920450"/>
              <a:ext cx="1742673" cy="232300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96" name="그림 95" descr="스크린샷, 음식이(가) 표시된 사진&#10;&#10;자동 생성된 설명">
              <a:extLst>
                <a:ext uri="{FF2B5EF4-FFF2-40B4-BE49-F238E27FC236}">
                  <a16:creationId xmlns:a16="http://schemas.microsoft.com/office/drawing/2014/main" id="{E79367F4-6F24-4A98-BA36-FFB16EA534DC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19658" y="2095451"/>
              <a:ext cx="1703776" cy="227115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102" name="그림 101" descr="음식이(가) 표시된 사진&#10;&#10;자동 생성된 설명">
              <a:extLst>
                <a:ext uri="{FF2B5EF4-FFF2-40B4-BE49-F238E27FC236}">
                  <a16:creationId xmlns:a16="http://schemas.microsoft.com/office/drawing/2014/main" id="{995C52E0-D337-4070-9FAA-39EEE2D897D5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898300" y="2211494"/>
              <a:ext cx="1742673" cy="232300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  <p:pic>
          <p:nvPicPr>
            <p:cNvPr id="100" name="그림 99" descr="음식, 표지판, 앉아있는, 테이블이(가) 표시된 사진&#10;&#10;자동 생성된 설명">
              <a:extLst>
                <a:ext uri="{FF2B5EF4-FFF2-40B4-BE49-F238E27FC236}">
                  <a16:creationId xmlns:a16="http://schemas.microsoft.com/office/drawing/2014/main" id="{78974754-9B54-4F77-B81A-4B1352EBBCB6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321171" y="2386493"/>
              <a:ext cx="1703776" cy="2271158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99000"/>
                </a:prstClr>
              </a:outerShdw>
            </a:effectLst>
            <a:scene3d>
              <a:camera prst="perspectiveHeroicExtremeLeftFacing"/>
              <a:lightRig rig="threePt" dir="t"/>
            </a:scene3d>
          </p:spPr>
        </p:pic>
      </p:grpSp>
      <p:sp>
        <p:nvSpPr>
          <p:cNvPr id="35" name="矩形 34">
            <a:extLst>
              <a:ext uri="{FF2B5EF4-FFF2-40B4-BE49-F238E27FC236}">
                <a16:creationId xmlns:a16="http://schemas.microsoft.com/office/drawing/2014/main" id="{54AF0322-B4A2-40B1-9A55-B38BB637D31D}"/>
              </a:ext>
            </a:extLst>
          </p:cNvPr>
          <p:cNvSpPr/>
          <p:nvPr/>
        </p:nvSpPr>
        <p:spPr>
          <a:xfrm>
            <a:off x="536857" y="3185643"/>
            <a:ext cx="11118286" cy="3110562"/>
          </a:xfrm>
          <a:prstGeom prst="rect">
            <a:avLst/>
          </a:prstGeom>
          <a:solidFill>
            <a:srgbClr val="009946">
              <a:alpha val="83000"/>
            </a:srgbClr>
          </a:solidFill>
          <a:ln>
            <a:noFill/>
          </a:ln>
          <a:effectLst>
            <a:outerShdw blurRad="241300" dist="101600" dir="5400000" algn="t" rotWithShape="0">
              <a:prstClr val="black">
                <a:alpha val="5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 sz="2400" dirty="0">
              <a:solidFill>
                <a:srgbClr val="F9BD03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6" name="矩形 35">
            <a:extLst>
              <a:ext uri="{FF2B5EF4-FFF2-40B4-BE49-F238E27FC236}">
                <a16:creationId xmlns:a16="http://schemas.microsoft.com/office/drawing/2014/main" id="{8493C5D9-4D1D-43FC-8B4E-3EA5B187A304}"/>
              </a:ext>
            </a:extLst>
          </p:cNvPr>
          <p:cNvSpPr/>
          <p:nvPr/>
        </p:nvSpPr>
        <p:spPr>
          <a:xfrm>
            <a:off x="983768" y="3942231"/>
            <a:ext cx="353814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b="1" kern="1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키오스크 프로그램</a:t>
            </a:r>
            <a:endParaRPr lang="zh-CN" altLang="en-US" sz="3600" b="1" kern="100" dirty="0">
              <a:solidFill>
                <a:srgbClr val="FCE0A2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37" name="矩形 36">
            <a:extLst>
              <a:ext uri="{FF2B5EF4-FFF2-40B4-BE49-F238E27FC236}">
                <a16:creationId xmlns:a16="http://schemas.microsoft.com/office/drawing/2014/main" id="{5B81C827-0FE4-40E1-8D00-0959CC7BC2F9}"/>
              </a:ext>
            </a:extLst>
          </p:cNvPr>
          <p:cNvSpPr/>
          <p:nvPr/>
        </p:nvSpPr>
        <p:spPr>
          <a:xfrm>
            <a:off x="1159690" y="4770293"/>
            <a:ext cx="3160351" cy="7242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30000"/>
              </a:lnSpc>
              <a:spcBef>
                <a:spcPts val="800"/>
              </a:spcBef>
            </a:pPr>
            <a:r>
              <a:rPr lang="en-US" altLang="zh-CN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SUBWAY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의 공장식 주문 방식을</a:t>
            </a:r>
            <a:endParaRPr lang="en-US" altLang="ko-KR" sz="1400" dirty="0">
              <a:solidFill>
                <a:srgbClr val="FCE0A2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 algn="ctr">
              <a:lnSpc>
                <a:spcPct val="130000"/>
              </a:lnSpc>
              <a:spcBef>
                <a:spcPts val="800"/>
              </a:spcBef>
            </a:pP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해결할</a:t>
            </a:r>
            <a:r>
              <a:rPr lang="en-US" altLang="ko-KR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키오스크 프로그램</a:t>
            </a:r>
            <a:endParaRPr lang="en-US" altLang="ko-KR" sz="1400" dirty="0">
              <a:solidFill>
                <a:srgbClr val="FCE0A2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F79A2B3F-B989-434C-BECD-EDE83906BD60}"/>
              </a:ext>
            </a:extLst>
          </p:cNvPr>
          <p:cNvSpPr/>
          <p:nvPr/>
        </p:nvSpPr>
        <p:spPr>
          <a:xfrm>
            <a:off x="6589376" y="3765234"/>
            <a:ext cx="4321818" cy="7242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800"/>
              </a:spcBef>
            </a:pPr>
            <a:r>
              <a:rPr lang="en-US" altLang="ko-KR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QT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</a:t>
            </a:r>
            <a:r>
              <a:rPr lang="en-US" altLang="ko-KR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creator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을 이용해 </a:t>
            </a:r>
            <a:r>
              <a:rPr lang="en-US" altLang="ko-KR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GUI 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구현</a:t>
            </a:r>
            <a:endParaRPr lang="en-US" altLang="ko-KR" sz="1400" dirty="0">
              <a:solidFill>
                <a:srgbClr val="FCE0A2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>
              <a:lnSpc>
                <a:spcPct val="130000"/>
              </a:lnSpc>
              <a:spcBef>
                <a:spcPts val="800"/>
              </a:spcBef>
            </a:pP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중복 선택</a:t>
            </a:r>
            <a:r>
              <a:rPr lang="en-US" altLang="ko-KR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홈 버튼</a:t>
            </a:r>
            <a:r>
              <a:rPr lang="en-US" altLang="ko-KR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이전 버튼 등 다양한 화면 전환</a:t>
            </a:r>
          </a:p>
        </p:txBody>
      </p:sp>
      <p:sp>
        <p:nvSpPr>
          <p:cNvPr id="41" name="矩形 40">
            <a:extLst>
              <a:ext uri="{FF2B5EF4-FFF2-40B4-BE49-F238E27FC236}">
                <a16:creationId xmlns:a16="http://schemas.microsoft.com/office/drawing/2014/main" id="{E7E57A3C-8443-49FF-9826-9C5E2E058FD6}"/>
              </a:ext>
            </a:extLst>
          </p:cNvPr>
          <p:cNvSpPr/>
          <p:nvPr/>
        </p:nvSpPr>
        <p:spPr>
          <a:xfrm>
            <a:off x="6634111" y="5030719"/>
            <a:ext cx="4092219" cy="7242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  <a:spcBef>
                <a:spcPts val="800"/>
              </a:spcBef>
            </a:pP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고객 </a:t>
            </a:r>
            <a:r>
              <a:rPr lang="en-US" altLang="ko-KR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: 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영수증 발매</a:t>
            </a:r>
            <a:r>
              <a:rPr lang="en-US" altLang="ko-KR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거스름돈</a:t>
            </a:r>
            <a:endParaRPr lang="en-US" altLang="ko-KR" sz="1400" dirty="0">
              <a:solidFill>
                <a:srgbClr val="FCE0A2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  <a:p>
            <a:pPr>
              <a:lnSpc>
                <a:spcPct val="130000"/>
              </a:lnSpc>
              <a:spcBef>
                <a:spcPts val="800"/>
              </a:spcBef>
            </a:pP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관리자 </a:t>
            </a:r>
            <a:r>
              <a:rPr lang="en-US" altLang="ko-KR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: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 메뉴 추가</a:t>
            </a:r>
            <a:r>
              <a:rPr lang="en-US" altLang="ko-KR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제거</a:t>
            </a:r>
            <a:r>
              <a:rPr lang="en-US" altLang="ko-KR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, </a:t>
            </a:r>
            <a:r>
              <a:rPr lang="ko-KR" altLang="en-US" sz="1400" dirty="0">
                <a:solidFill>
                  <a:srgbClr val="FCE0A2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정산</a:t>
            </a:r>
            <a:endParaRPr lang="en-US" altLang="ko-KR" sz="1400" dirty="0">
              <a:solidFill>
                <a:srgbClr val="FCE0A2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pic>
        <p:nvPicPr>
          <p:cNvPr id="113" name="그림 112">
            <a:extLst>
              <a:ext uri="{FF2B5EF4-FFF2-40B4-BE49-F238E27FC236}">
                <a16:creationId xmlns:a16="http://schemas.microsoft.com/office/drawing/2014/main" id="{576E618A-E160-4D8E-840F-95B9CB73FB37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114" name="부제목 6">
            <a:extLst>
              <a:ext uri="{FF2B5EF4-FFF2-40B4-BE49-F238E27FC236}">
                <a16:creationId xmlns:a16="http://schemas.microsoft.com/office/drawing/2014/main" id="{41806627-9503-4058-9C07-F5543EB7AC64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16621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KoPubWorld돋움체_Pro Bold" panose="00000800000000000000" pitchFamily="50" charset="-127"/>
                <a:ea typeface="KoPubWorld돋움체_Pro Bold" panose="00000800000000000000" pitchFamily="50" charset="-127"/>
                <a:cs typeface="KoPubWorld돋움체_Pro Bold" panose="00000800000000000000" pitchFamily="50" charset="-127"/>
              </a:rPr>
              <a:t>PROGRAM FUNCTION</a:t>
            </a:r>
            <a:endParaRPr lang="ko-KR" altLang="en-US" sz="1500" dirty="0">
              <a:solidFill>
                <a:schemeClr val="bg1"/>
              </a:solidFill>
              <a:latin typeface="KoPubWorld돋움체_Pro Bold" panose="00000800000000000000" pitchFamily="50" charset="-127"/>
              <a:ea typeface="KoPubWorld돋움체_Pro Bold" panose="00000800000000000000" pitchFamily="50" charset="-127"/>
              <a:cs typeface="KoPubWorld돋움체_Pro Bold" panose="00000800000000000000" pitchFamily="50" charset="-127"/>
            </a:endParaRPr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13B01FE8-6F70-4672-ADFA-7D7625DF28F5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603197" y="3575147"/>
            <a:ext cx="912601" cy="1080000"/>
          </a:xfrm>
          <a:prstGeom prst="rect">
            <a:avLst/>
          </a:prstGeom>
          <a:effectLst>
            <a:innerShdw blurRad="127000">
              <a:prstClr val="black"/>
            </a:innerShdw>
          </a:effectLst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149B83D1-395C-47B4-AA53-6064431E02B8}"/>
              </a:ext>
            </a:extLst>
          </p:cNvPr>
          <p:cNvSpPr/>
          <p:nvPr/>
        </p:nvSpPr>
        <p:spPr>
          <a:xfrm>
            <a:off x="5646000" y="4942837"/>
            <a:ext cx="900000" cy="900000"/>
          </a:xfrm>
          <a:prstGeom prst="ellipse">
            <a:avLst/>
          </a:prstGeom>
          <a:solidFill>
            <a:srgbClr val="F9BD03"/>
          </a:solidFill>
          <a:ln>
            <a:solidFill>
              <a:srgbClr val="F9BD0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래픽 5" descr="사용자">
            <a:extLst>
              <a:ext uri="{FF2B5EF4-FFF2-40B4-BE49-F238E27FC236}">
                <a16:creationId xmlns:a16="http://schemas.microsoft.com/office/drawing/2014/main" id="{CC819108-F82B-4453-99DB-E0359B5110EC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>
            <a:off x="5736000" y="5030719"/>
            <a:ext cx="720000" cy="7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12179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50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15A93E26-B561-46ED-9E79-67E2FBE54152}"/>
              </a:ext>
            </a:extLst>
          </p:cNvPr>
          <p:cNvSpPr txBox="1"/>
          <p:nvPr/>
        </p:nvSpPr>
        <p:spPr>
          <a:xfrm>
            <a:off x="2015490" y="1501125"/>
            <a:ext cx="816102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7000" b="1" dirty="0">
                <a:solidFill>
                  <a:srgbClr val="F8BD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Role</a:t>
            </a:r>
          </a:p>
          <a:p>
            <a:pPr algn="ctr"/>
            <a:r>
              <a:rPr lang="en-US" altLang="ko-KR" sz="7000" b="1" dirty="0">
                <a:solidFill>
                  <a:srgbClr val="F8BD33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</a:rPr>
              <a:t>Sharing</a:t>
            </a:r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A0DC4738-E4DF-4C57-8771-A5A56F5CE7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05717" y="2986823"/>
            <a:ext cx="7580566" cy="3488400"/>
          </a:xfrm>
          <a:prstGeom prst="rect">
            <a:avLst/>
          </a:prstGeom>
          <a:effectLst>
            <a:outerShdw blurRad="317500" dist="38100" dir="9360000" sx="102000" sy="102000" algn="l" rotWithShape="0">
              <a:prstClr val="black">
                <a:alpha val="40000"/>
              </a:prstClr>
            </a:outerShdw>
          </a:effectLst>
        </p:spPr>
      </p:pic>
      <p:sp>
        <p:nvSpPr>
          <p:cNvPr id="6" name="부제목 6">
            <a:extLst>
              <a:ext uri="{FF2B5EF4-FFF2-40B4-BE49-F238E27FC236}">
                <a16:creationId xmlns:a16="http://schemas.microsoft.com/office/drawing/2014/main" id="{E9348D9F-AE70-4D55-9F46-34C40BB8A6CD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ROLE SHARING</a:t>
            </a:r>
          </a:p>
        </p:txBody>
      </p:sp>
    </p:spTree>
    <p:extLst>
      <p:ext uri="{BB962C8B-B14F-4D97-AF65-F5344CB8AC3E}">
        <p14:creationId xmlns:p14="http://schemas.microsoft.com/office/powerpoint/2010/main" val="245314893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50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그림 26">
            <a:extLst>
              <a:ext uri="{FF2B5EF4-FFF2-40B4-BE49-F238E27FC236}">
                <a16:creationId xmlns:a16="http://schemas.microsoft.com/office/drawing/2014/main" id="{DEF9C4B2-5278-4298-B377-124E0F83440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6" name="부제목 6">
            <a:extLst>
              <a:ext uri="{FF2B5EF4-FFF2-40B4-BE49-F238E27FC236}">
                <a16:creationId xmlns:a16="http://schemas.microsoft.com/office/drawing/2014/main" id="{E9348D9F-AE70-4D55-9F46-34C40BB8A6CD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ROLE SHARING</a:t>
            </a:r>
          </a:p>
        </p:txBody>
      </p:sp>
      <p:graphicFrame>
        <p:nvGraphicFramePr>
          <p:cNvPr id="25" name="표 24">
            <a:extLst>
              <a:ext uri="{FF2B5EF4-FFF2-40B4-BE49-F238E27FC236}">
                <a16:creationId xmlns:a16="http://schemas.microsoft.com/office/drawing/2014/main" id="{1B0D5FA4-6039-4365-9F6E-D52845643FC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1227665"/>
              </p:ext>
            </p:extLst>
          </p:nvPr>
        </p:nvGraphicFramePr>
        <p:xfrm>
          <a:off x="4872989" y="1821612"/>
          <a:ext cx="2446020" cy="1313636"/>
        </p:xfrm>
        <a:graphic>
          <a:graphicData uri="http://schemas.openxmlformats.org/drawingml/2006/table">
            <a:tbl>
              <a:tblPr/>
              <a:tblGrid>
                <a:gridCol w="2446020">
                  <a:extLst>
                    <a:ext uri="{9D8B030D-6E8A-4147-A177-3AD203B41FA5}">
                      <a16:colId xmlns:a16="http://schemas.microsoft.com/office/drawing/2014/main" val="648024942"/>
                    </a:ext>
                  </a:extLst>
                </a:gridCol>
              </a:tblGrid>
              <a:tr h="656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프로젝트 매니저</a:t>
                      </a:r>
                      <a:endParaRPr lang="en-US" altLang="ko-KR" b="1" dirty="0">
                        <a:solidFill>
                          <a:srgbClr val="F9BD0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이  재  원</a:t>
                      </a:r>
                    </a:p>
                  </a:txBody>
                  <a:tcPr>
                    <a:lnL w="12700" cmpd="sng">
                      <a:solidFill>
                        <a:srgbClr val="F9BD03"/>
                      </a:solidFill>
                      <a:prstDash val="solid"/>
                    </a:lnL>
                    <a:lnR w="12700" cmpd="sng">
                      <a:solidFill>
                        <a:srgbClr val="F9BD03"/>
                      </a:solidFill>
                      <a:prstDash val="solid"/>
                    </a:lnR>
                    <a:lnT w="12700" cmpd="sng">
                      <a:solidFill>
                        <a:srgbClr val="F9BD03"/>
                      </a:solidFill>
                      <a:prstDash val="solid"/>
                    </a:lnT>
                    <a:lnB w="12700" cap="flat" cmpd="sng" algn="ctr">
                      <a:solidFill>
                        <a:srgbClr val="F9BD0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103228"/>
                  </a:ext>
                </a:extLst>
              </a:tr>
              <a:tr h="656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프로그램 설계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</a:t>
                      </a:r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코딩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</a:t>
                      </a:r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프로그램 관리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GUI</a:t>
                      </a:r>
                      <a:endParaRPr lang="ko-KR" altLang="en-US" b="1" dirty="0">
                        <a:solidFill>
                          <a:srgbClr val="F9BD0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>
                    <a:lnL w="12700" cmpd="sng">
                      <a:solidFill>
                        <a:srgbClr val="F9BD03"/>
                      </a:solidFill>
                      <a:prstDash val="solid"/>
                    </a:lnL>
                    <a:lnR w="12700" cmpd="sng">
                      <a:solidFill>
                        <a:srgbClr val="F9BD03"/>
                      </a:solidFill>
                      <a:prstDash val="solid"/>
                    </a:lnR>
                    <a:lnT w="12700" cmpd="sng">
                      <a:solidFill>
                        <a:srgbClr val="F9BD03"/>
                      </a:solidFill>
                      <a:prstDash val="solid"/>
                    </a:lnT>
                    <a:lnB w="12700" cmpd="sng">
                      <a:solidFill>
                        <a:srgbClr val="F9BD0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4916980"/>
                  </a:ext>
                </a:extLst>
              </a:tr>
            </a:tbl>
          </a:graphicData>
        </a:graphic>
      </p:graphicFrame>
      <p:graphicFrame>
        <p:nvGraphicFramePr>
          <p:cNvPr id="28" name="표 27">
            <a:extLst>
              <a:ext uri="{FF2B5EF4-FFF2-40B4-BE49-F238E27FC236}">
                <a16:creationId xmlns:a16="http://schemas.microsoft.com/office/drawing/2014/main" id="{80B50095-9163-48FB-AEC3-463E707188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46679680"/>
              </p:ext>
            </p:extLst>
          </p:nvPr>
        </p:nvGraphicFramePr>
        <p:xfrm>
          <a:off x="8096249" y="4009316"/>
          <a:ext cx="2446020" cy="1313636"/>
        </p:xfrm>
        <a:graphic>
          <a:graphicData uri="http://schemas.openxmlformats.org/drawingml/2006/table">
            <a:tbl>
              <a:tblPr/>
              <a:tblGrid>
                <a:gridCol w="2446020">
                  <a:extLst>
                    <a:ext uri="{9D8B030D-6E8A-4147-A177-3AD203B41FA5}">
                      <a16:colId xmlns:a16="http://schemas.microsoft.com/office/drawing/2014/main" val="648024942"/>
                    </a:ext>
                  </a:extLst>
                </a:gridCol>
              </a:tblGrid>
              <a:tr h="656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프로그래머</a:t>
                      </a:r>
                      <a:endParaRPr lang="en-US" altLang="ko-KR" b="1" dirty="0">
                        <a:solidFill>
                          <a:srgbClr val="F9BD0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채  현  우</a:t>
                      </a:r>
                    </a:p>
                  </a:txBody>
                  <a:tcPr>
                    <a:lnL w="12700" cmpd="sng">
                      <a:solidFill>
                        <a:srgbClr val="F9BD03"/>
                      </a:solidFill>
                      <a:prstDash val="solid"/>
                    </a:lnL>
                    <a:lnR w="12700" cmpd="sng">
                      <a:solidFill>
                        <a:srgbClr val="F9BD03"/>
                      </a:solidFill>
                      <a:prstDash val="solid"/>
                    </a:lnR>
                    <a:lnT w="12700" cmpd="sng">
                      <a:solidFill>
                        <a:srgbClr val="F9BD03"/>
                      </a:solidFill>
                      <a:prstDash val="solid"/>
                    </a:lnT>
                    <a:lnB w="12700" cap="flat" cmpd="sng" algn="ctr">
                      <a:solidFill>
                        <a:srgbClr val="F9BD0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103228"/>
                  </a:ext>
                </a:extLst>
              </a:tr>
              <a:tr h="656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프로그램 설계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</a:t>
                      </a:r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코딩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</a:t>
                      </a:r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프로그램 관리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GUI</a:t>
                      </a:r>
                      <a:endParaRPr lang="ko-KR" altLang="en-US" b="1" dirty="0">
                        <a:solidFill>
                          <a:srgbClr val="F9BD0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>
                    <a:lnL w="12700" cmpd="sng">
                      <a:solidFill>
                        <a:srgbClr val="F9BD03"/>
                      </a:solidFill>
                      <a:prstDash val="solid"/>
                    </a:lnL>
                    <a:lnR w="12700" cmpd="sng">
                      <a:solidFill>
                        <a:srgbClr val="F9BD03"/>
                      </a:solidFill>
                      <a:prstDash val="solid"/>
                    </a:lnR>
                    <a:lnT w="12700" cmpd="sng">
                      <a:solidFill>
                        <a:srgbClr val="F9BD03"/>
                      </a:solidFill>
                      <a:prstDash val="solid"/>
                    </a:lnT>
                    <a:lnB w="12700" cmpd="sng">
                      <a:solidFill>
                        <a:srgbClr val="F9BD0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4916980"/>
                  </a:ext>
                </a:extLst>
              </a:tr>
            </a:tbl>
          </a:graphicData>
        </a:graphic>
      </p:graphicFrame>
      <p:graphicFrame>
        <p:nvGraphicFramePr>
          <p:cNvPr id="29" name="표 28">
            <a:extLst>
              <a:ext uri="{FF2B5EF4-FFF2-40B4-BE49-F238E27FC236}">
                <a16:creationId xmlns:a16="http://schemas.microsoft.com/office/drawing/2014/main" id="{DAB6AF10-8AEC-4410-9F80-9616B36A2E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6943057"/>
              </p:ext>
            </p:extLst>
          </p:nvPr>
        </p:nvGraphicFramePr>
        <p:xfrm>
          <a:off x="4872989" y="4009316"/>
          <a:ext cx="2446020" cy="1313636"/>
        </p:xfrm>
        <a:graphic>
          <a:graphicData uri="http://schemas.openxmlformats.org/drawingml/2006/table">
            <a:tbl>
              <a:tblPr/>
              <a:tblGrid>
                <a:gridCol w="2446020">
                  <a:extLst>
                    <a:ext uri="{9D8B030D-6E8A-4147-A177-3AD203B41FA5}">
                      <a16:colId xmlns:a16="http://schemas.microsoft.com/office/drawing/2014/main" val="648024942"/>
                    </a:ext>
                  </a:extLst>
                </a:gridCol>
              </a:tblGrid>
              <a:tr h="656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프로그래머</a:t>
                      </a:r>
                      <a:endParaRPr lang="en-US" altLang="ko-KR" b="1" dirty="0">
                        <a:solidFill>
                          <a:srgbClr val="F9BD0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유  병  헌</a:t>
                      </a:r>
                    </a:p>
                  </a:txBody>
                  <a:tcPr>
                    <a:lnL w="12700" cmpd="sng">
                      <a:solidFill>
                        <a:srgbClr val="F9BD03"/>
                      </a:solidFill>
                      <a:prstDash val="solid"/>
                    </a:lnL>
                    <a:lnR w="12700" cmpd="sng">
                      <a:solidFill>
                        <a:srgbClr val="F9BD03"/>
                      </a:solidFill>
                      <a:prstDash val="solid"/>
                    </a:lnR>
                    <a:lnT w="12700" cmpd="sng">
                      <a:solidFill>
                        <a:srgbClr val="F9BD03"/>
                      </a:solidFill>
                      <a:prstDash val="solid"/>
                    </a:lnT>
                    <a:lnB w="12700" cap="flat" cmpd="sng" algn="ctr">
                      <a:solidFill>
                        <a:srgbClr val="F9BD0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103228"/>
                  </a:ext>
                </a:extLst>
              </a:tr>
              <a:tr h="656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프로그램 설계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</a:t>
                      </a:r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코딩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</a:t>
                      </a:r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프로그램 관리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GUI</a:t>
                      </a:r>
                      <a:endParaRPr lang="ko-KR" altLang="en-US" b="1" dirty="0">
                        <a:solidFill>
                          <a:srgbClr val="F9BD0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>
                    <a:lnL w="12700" cmpd="sng">
                      <a:solidFill>
                        <a:srgbClr val="F9BD03"/>
                      </a:solidFill>
                      <a:prstDash val="solid"/>
                    </a:lnL>
                    <a:lnR w="12700" cmpd="sng">
                      <a:solidFill>
                        <a:srgbClr val="F9BD03"/>
                      </a:solidFill>
                      <a:prstDash val="solid"/>
                    </a:lnR>
                    <a:lnT w="12700" cmpd="sng">
                      <a:solidFill>
                        <a:srgbClr val="F9BD03"/>
                      </a:solidFill>
                      <a:prstDash val="solid"/>
                    </a:lnT>
                    <a:lnB w="12700" cmpd="sng">
                      <a:solidFill>
                        <a:srgbClr val="F9BD0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4916980"/>
                  </a:ext>
                </a:extLst>
              </a:tr>
            </a:tbl>
          </a:graphicData>
        </a:graphic>
      </p:graphicFrame>
      <p:graphicFrame>
        <p:nvGraphicFramePr>
          <p:cNvPr id="30" name="표 29">
            <a:extLst>
              <a:ext uri="{FF2B5EF4-FFF2-40B4-BE49-F238E27FC236}">
                <a16:creationId xmlns:a16="http://schemas.microsoft.com/office/drawing/2014/main" id="{B16400AA-E0F6-47B4-BFAB-581350BA2A1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4517530"/>
              </p:ext>
            </p:extLst>
          </p:nvPr>
        </p:nvGraphicFramePr>
        <p:xfrm>
          <a:off x="1649729" y="4009316"/>
          <a:ext cx="2446020" cy="1313636"/>
        </p:xfrm>
        <a:graphic>
          <a:graphicData uri="http://schemas.openxmlformats.org/drawingml/2006/table">
            <a:tbl>
              <a:tblPr/>
              <a:tblGrid>
                <a:gridCol w="2446020">
                  <a:extLst>
                    <a:ext uri="{9D8B030D-6E8A-4147-A177-3AD203B41FA5}">
                      <a16:colId xmlns:a16="http://schemas.microsoft.com/office/drawing/2014/main" val="648024942"/>
                    </a:ext>
                  </a:extLst>
                </a:gridCol>
              </a:tblGrid>
              <a:tr h="656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프로그래머</a:t>
                      </a:r>
                      <a:endParaRPr lang="en-US" altLang="ko-KR" b="1" dirty="0">
                        <a:solidFill>
                          <a:srgbClr val="F9BD0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고  대  석</a:t>
                      </a:r>
                    </a:p>
                  </a:txBody>
                  <a:tcPr>
                    <a:lnL w="12700" cmpd="sng">
                      <a:solidFill>
                        <a:srgbClr val="F9BD03"/>
                      </a:solidFill>
                      <a:prstDash val="solid"/>
                    </a:lnL>
                    <a:lnR w="12700" cmpd="sng">
                      <a:solidFill>
                        <a:srgbClr val="F9BD03"/>
                      </a:solidFill>
                      <a:prstDash val="solid"/>
                    </a:lnR>
                    <a:lnT w="12700" cmpd="sng">
                      <a:solidFill>
                        <a:srgbClr val="F9BD03"/>
                      </a:solidFill>
                      <a:prstDash val="solid"/>
                    </a:lnT>
                    <a:lnB w="12700" cap="flat" cmpd="sng" algn="ctr">
                      <a:solidFill>
                        <a:srgbClr val="F9BD03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103228"/>
                  </a:ext>
                </a:extLst>
              </a:tr>
              <a:tr h="65681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프로그램 설계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</a:t>
                      </a:r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코딩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</a:t>
                      </a:r>
                      <a:r>
                        <a:rPr lang="ko-KR" altLang="en-US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프로그램 관리</a:t>
                      </a:r>
                      <a:r>
                        <a:rPr lang="en-US" altLang="ko-KR" b="1" dirty="0">
                          <a:solidFill>
                            <a:srgbClr val="F9BD03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+mj-lt"/>
                        </a:rPr>
                        <a:t>, GUI</a:t>
                      </a:r>
                      <a:endParaRPr lang="ko-KR" altLang="en-US" b="1" dirty="0">
                        <a:solidFill>
                          <a:srgbClr val="F9BD03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+mj-lt"/>
                      </a:endParaRPr>
                    </a:p>
                  </a:txBody>
                  <a:tcPr>
                    <a:lnL w="12700" cmpd="sng">
                      <a:solidFill>
                        <a:srgbClr val="F9BD03"/>
                      </a:solidFill>
                      <a:prstDash val="solid"/>
                    </a:lnL>
                    <a:lnR w="12700" cmpd="sng">
                      <a:solidFill>
                        <a:srgbClr val="F9BD03"/>
                      </a:solidFill>
                      <a:prstDash val="solid"/>
                    </a:lnR>
                    <a:lnT w="12700" cmpd="sng">
                      <a:solidFill>
                        <a:srgbClr val="F9BD03"/>
                      </a:solidFill>
                      <a:prstDash val="solid"/>
                    </a:lnT>
                    <a:lnB w="12700" cmpd="sng">
                      <a:solidFill>
                        <a:srgbClr val="F9BD03"/>
                      </a:solidFill>
                      <a:prstDash val="soli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4916980"/>
                  </a:ext>
                </a:extLst>
              </a:tr>
            </a:tbl>
          </a:graphicData>
        </a:graphic>
      </p:graphicFrame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3BE5F11-3DCF-4DA1-8960-266807193BE2}"/>
              </a:ext>
            </a:extLst>
          </p:cNvPr>
          <p:cNvCxnSpPr>
            <a:cxnSpLocks/>
            <a:stCxn id="25" idx="2"/>
            <a:endCxn id="30" idx="0"/>
          </p:cNvCxnSpPr>
          <p:nvPr/>
        </p:nvCxnSpPr>
        <p:spPr>
          <a:xfrm flipH="1">
            <a:off x="2872739" y="3135248"/>
            <a:ext cx="3223260" cy="874068"/>
          </a:xfrm>
          <a:prstGeom prst="line">
            <a:avLst/>
          </a:prstGeom>
          <a:ln>
            <a:solidFill>
              <a:srgbClr val="F9BD03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AA423F43-BE30-484A-8BC2-709A08D1621B}"/>
              </a:ext>
            </a:extLst>
          </p:cNvPr>
          <p:cNvCxnSpPr>
            <a:cxnSpLocks/>
            <a:stCxn id="25" idx="2"/>
            <a:endCxn id="29" idx="0"/>
          </p:cNvCxnSpPr>
          <p:nvPr/>
        </p:nvCxnSpPr>
        <p:spPr>
          <a:xfrm>
            <a:off x="6095999" y="3135248"/>
            <a:ext cx="0" cy="874068"/>
          </a:xfrm>
          <a:prstGeom prst="line">
            <a:avLst/>
          </a:prstGeom>
          <a:ln>
            <a:solidFill>
              <a:srgbClr val="F9BD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직선 연결선 34">
            <a:extLst>
              <a:ext uri="{FF2B5EF4-FFF2-40B4-BE49-F238E27FC236}">
                <a16:creationId xmlns:a16="http://schemas.microsoft.com/office/drawing/2014/main" id="{50BCD629-51E0-4530-9300-8E83DD1D0BE6}"/>
              </a:ext>
            </a:extLst>
          </p:cNvPr>
          <p:cNvCxnSpPr>
            <a:cxnSpLocks/>
            <a:stCxn id="25" idx="2"/>
            <a:endCxn id="28" idx="0"/>
          </p:cNvCxnSpPr>
          <p:nvPr/>
        </p:nvCxnSpPr>
        <p:spPr>
          <a:xfrm>
            <a:off x="6095999" y="3135248"/>
            <a:ext cx="3223260" cy="874068"/>
          </a:xfrm>
          <a:prstGeom prst="line">
            <a:avLst/>
          </a:prstGeom>
          <a:ln>
            <a:solidFill>
              <a:srgbClr val="F9BD0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7967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9500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8A04A6CB-E426-4812-BED7-12E7D2E83FA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0082" y="120196"/>
            <a:ext cx="1390083" cy="781049"/>
          </a:xfrm>
          <a:prstGeom prst="rect">
            <a:avLst/>
          </a:prstGeom>
        </p:spPr>
      </p:pic>
      <p:sp>
        <p:nvSpPr>
          <p:cNvPr id="7" name="부제목 6">
            <a:extLst>
              <a:ext uri="{FF2B5EF4-FFF2-40B4-BE49-F238E27FC236}">
                <a16:creationId xmlns:a16="http://schemas.microsoft.com/office/drawing/2014/main" id="{04253491-86F8-4337-97E7-816FFD7481CD}"/>
              </a:ext>
            </a:extLst>
          </p:cNvPr>
          <p:cNvSpPr txBox="1">
            <a:spLocks/>
          </p:cNvSpPr>
          <p:nvPr/>
        </p:nvSpPr>
        <p:spPr>
          <a:xfrm>
            <a:off x="1954430" y="382777"/>
            <a:ext cx="3429100" cy="4557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ko-KR" sz="1500" dirty="0">
                <a:solidFill>
                  <a:schemeClr val="bg1"/>
                </a:solidFill>
                <a:latin typeface="맑은 고딕" panose="020B0503020000020004" pitchFamily="50" charset="-127"/>
              </a:rPr>
              <a:t>PROJECT SCHEDULE</a:t>
            </a:r>
          </a:p>
        </p:txBody>
      </p:sp>
      <p:graphicFrame>
        <p:nvGraphicFramePr>
          <p:cNvPr id="8" name="표 7">
            <a:extLst>
              <a:ext uri="{FF2B5EF4-FFF2-40B4-BE49-F238E27FC236}">
                <a16:creationId xmlns:a16="http://schemas.microsoft.com/office/drawing/2014/main" id="{5AF94F96-E517-4158-A789-2DE61FC1B89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7787986"/>
              </p:ext>
            </p:extLst>
          </p:nvPr>
        </p:nvGraphicFramePr>
        <p:xfrm>
          <a:off x="390082" y="838494"/>
          <a:ext cx="11411831" cy="5909323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215852">
                  <a:extLst>
                    <a:ext uri="{9D8B030D-6E8A-4147-A177-3AD203B41FA5}">
                      <a16:colId xmlns:a16="http://schemas.microsoft.com/office/drawing/2014/main" val="189087112"/>
                    </a:ext>
                  </a:extLst>
                </a:gridCol>
                <a:gridCol w="1559729">
                  <a:extLst>
                    <a:ext uri="{9D8B030D-6E8A-4147-A177-3AD203B41FA5}">
                      <a16:colId xmlns:a16="http://schemas.microsoft.com/office/drawing/2014/main" val="2938619429"/>
                    </a:ext>
                  </a:extLst>
                </a:gridCol>
                <a:gridCol w="1228133">
                  <a:extLst>
                    <a:ext uri="{9D8B030D-6E8A-4147-A177-3AD203B41FA5}">
                      <a16:colId xmlns:a16="http://schemas.microsoft.com/office/drawing/2014/main" val="3241894948"/>
                    </a:ext>
                  </a:extLst>
                </a:gridCol>
                <a:gridCol w="412652">
                  <a:extLst>
                    <a:ext uri="{9D8B030D-6E8A-4147-A177-3AD203B41FA5}">
                      <a16:colId xmlns:a16="http://schemas.microsoft.com/office/drawing/2014/main" val="3009669794"/>
                    </a:ext>
                  </a:extLst>
                </a:gridCol>
                <a:gridCol w="1260065">
                  <a:extLst>
                    <a:ext uri="{9D8B030D-6E8A-4147-A177-3AD203B41FA5}">
                      <a16:colId xmlns:a16="http://schemas.microsoft.com/office/drawing/2014/main" val="2712328002"/>
                    </a:ext>
                  </a:extLst>
                </a:gridCol>
                <a:gridCol w="353704">
                  <a:extLst>
                    <a:ext uri="{9D8B030D-6E8A-4147-A177-3AD203B41FA5}">
                      <a16:colId xmlns:a16="http://schemas.microsoft.com/office/drawing/2014/main" val="139880871"/>
                    </a:ext>
                  </a:extLst>
                </a:gridCol>
                <a:gridCol w="353704">
                  <a:extLst>
                    <a:ext uri="{9D8B030D-6E8A-4147-A177-3AD203B41FA5}">
                      <a16:colId xmlns:a16="http://schemas.microsoft.com/office/drawing/2014/main" val="1012274713"/>
                    </a:ext>
                  </a:extLst>
                </a:gridCol>
                <a:gridCol w="353704">
                  <a:extLst>
                    <a:ext uri="{9D8B030D-6E8A-4147-A177-3AD203B41FA5}">
                      <a16:colId xmlns:a16="http://schemas.microsoft.com/office/drawing/2014/main" val="4048067882"/>
                    </a:ext>
                  </a:extLst>
                </a:gridCol>
                <a:gridCol w="353704">
                  <a:extLst>
                    <a:ext uri="{9D8B030D-6E8A-4147-A177-3AD203B41FA5}">
                      <a16:colId xmlns:a16="http://schemas.microsoft.com/office/drawing/2014/main" val="181979398"/>
                    </a:ext>
                  </a:extLst>
                </a:gridCol>
                <a:gridCol w="228434">
                  <a:extLst>
                    <a:ext uri="{9D8B030D-6E8A-4147-A177-3AD203B41FA5}">
                      <a16:colId xmlns:a16="http://schemas.microsoft.com/office/drawing/2014/main" val="2610134374"/>
                    </a:ext>
                  </a:extLst>
                </a:gridCol>
                <a:gridCol w="228434">
                  <a:extLst>
                    <a:ext uri="{9D8B030D-6E8A-4147-A177-3AD203B41FA5}">
                      <a16:colId xmlns:a16="http://schemas.microsoft.com/office/drawing/2014/main" val="4042155347"/>
                    </a:ext>
                  </a:extLst>
                </a:gridCol>
                <a:gridCol w="228434">
                  <a:extLst>
                    <a:ext uri="{9D8B030D-6E8A-4147-A177-3AD203B41FA5}">
                      <a16:colId xmlns:a16="http://schemas.microsoft.com/office/drawing/2014/main" val="342750321"/>
                    </a:ext>
                  </a:extLst>
                </a:gridCol>
                <a:gridCol w="228434">
                  <a:extLst>
                    <a:ext uri="{9D8B030D-6E8A-4147-A177-3AD203B41FA5}">
                      <a16:colId xmlns:a16="http://schemas.microsoft.com/office/drawing/2014/main" val="4211862485"/>
                    </a:ext>
                  </a:extLst>
                </a:gridCol>
                <a:gridCol w="228434">
                  <a:extLst>
                    <a:ext uri="{9D8B030D-6E8A-4147-A177-3AD203B41FA5}">
                      <a16:colId xmlns:a16="http://schemas.microsoft.com/office/drawing/2014/main" val="2968556021"/>
                    </a:ext>
                  </a:extLst>
                </a:gridCol>
                <a:gridCol w="228434">
                  <a:extLst>
                    <a:ext uri="{9D8B030D-6E8A-4147-A177-3AD203B41FA5}">
                      <a16:colId xmlns:a16="http://schemas.microsoft.com/office/drawing/2014/main" val="4273037499"/>
                    </a:ext>
                  </a:extLst>
                </a:gridCol>
                <a:gridCol w="228434">
                  <a:extLst>
                    <a:ext uri="{9D8B030D-6E8A-4147-A177-3AD203B41FA5}">
                      <a16:colId xmlns:a16="http://schemas.microsoft.com/office/drawing/2014/main" val="350465812"/>
                    </a:ext>
                  </a:extLst>
                </a:gridCol>
                <a:gridCol w="228434">
                  <a:extLst>
                    <a:ext uri="{9D8B030D-6E8A-4147-A177-3AD203B41FA5}">
                      <a16:colId xmlns:a16="http://schemas.microsoft.com/office/drawing/2014/main" val="2160953716"/>
                    </a:ext>
                  </a:extLst>
                </a:gridCol>
                <a:gridCol w="2493112">
                  <a:extLst>
                    <a:ext uri="{9D8B030D-6E8A-4147-A177-3AD203B41FA5}">
                      <a16:colId xmlns:a16="http://schemas.microsoft.com/office/drawing/2014/main" val="206818345"/>
                    </a:ext>
                  </a:extLst>
                </a:gridCol>
              </a:tblGrid>
              <a:tr h="207148"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 dirty="0">
                          <a:effectLst/>
                        </a:rPr>
                        <a:t>내용</a:t>
                      </a:r>
                      <a:endParaRPr lang="ko-KR" alt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상세내용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담당자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지연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진척률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10</a:t>
                      </a:r>
                      <a:r>
                        <a:rPr lang="ko-KR" altLang="en-US" sz="700" u="none" strike="noStrike">
                          <a:effectLst/>
                        </a:rPr>
                        <a:t>월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fontAlgn="ctr"/>
                      <a:r>
                        <a:rPr lang="en-US" altLang="ko-KR" sz="700" u="none" strike="noStrike">
                          <a:effectLst/>
                        </a:rPr>
                        <a:t>11</a:t>
                      </a:r>
                      <a:r>
                        <a:rPr lang="ko-KR" altLang="en-US" sz="700" u="none" strike="noStrike">
                          <a:effectLst/>
                        </a:rPr>
                        <a:t>월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rowSpan="2"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 dirty="0">
                          <a:effectLst/>
                        </a:rPr>
                        <a:t>기타</a:t>
                      </a:r>
                      <a:endParaRPr lang="ko-KR" alt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3799502"/>
                  </a:ext>
                </a:extLst>
              </a:tr>
              <a:tr h="173251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기간</a:t>
                      </a:r>
                      <a:r>
                        <a:rPr lang="en-US" altLang="ko-KR" sz="700" u="none" strike="noStrike">
                          <a:effectLst/>
                        </a:rPr>
                        <a:t>(</a:t>
                      </a:r>
                      <a:r>
                        <a:rPr lang="ko-KR" altLang="en-US" sz="700" u="none" strike="noStrike">
                          <a:effectLst/>
                        </a:rPr>
                        <a:t>일</a:t>
                      </a:r>
                      <a:r>
                        <a:rPr lang="en-US" altLang="ko-KR" sz="700" u="none" strike="noStrike">
                          <a:effectLst/>
                        </a:rPr>
                        <a:t>)</a:t>
                      </a:r>
                      <a:endParaRPr lang="en-US" altLang="ko-KR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지연 사유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문서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코딩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테스트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ko-KR" altLang="en-US" sz="700" u="none" strike="noStrike">
                          <a:effectLst/>
                        </a:rPr>
                        <a:t>전체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700" u="none" strike="noStrike" dirty="0">
                          <a:effectLst/>
                        </a:rPr>
                        <a:t>1</a:t>
                      </a:r>
                      <a:r>
                        <a:rPr lang="ko-KR" altLang="en-US" sz="700" u="none" strike="noStrike" dirty="0">
                          <a:effectLst/>
                        </a:rPr>
                        <a:t>주</a:t>
                      </a:r>
                      <a:endParaRPr lang="ko-KR" altLang="en-US" sz="700" b="1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r>
                        <a:rPr lang="ko-KR" altLang="en-US" sz="700" u="none" strike="noStrike">
                          <a:effectLst/>
                        </a:rPr>
                        <a:t>주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700" u="none" strike="noStrike">
                          <a:effectLst/>
                        </a:rPr>
                        <a:t>3</a:t>
                      </a:r>
                      <a:r>
                        <a:rPr lang="ko-KR" altLang="en-US" sz="700" u="none" strike="noStrike">
                          <a:effectLst/>
                        </a:rPr>
                        <a:t>주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700" u="none" strike="noStrike">
                          <a:effectLst/>
                        </a:rPr>
                        <a:t>4</a:t>
                      </a:r>
                      <a:r>
                        <a:rPr lang="ko-KR" altLang="en-US" sz="700" u="none" strike="noStrike">
                          <a:effectLst/>
                        </a:rPr>
                        <a:t>주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700" u="none" strike="noStrike">
                          <a:effectLst/>
                        </a:rPr>
                        <a:t>1</a:t>
                      </a:r>
                      <a:r>
                        <a:rPr lang="ko-KR" altLang="en-US" sz="700" u="none" strike="noStrike">
                          <a:effectLst/>
                        </a:rPr>
                        <a:t>주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700" u="none" strike="noStrike">
                          <a:effectLst/>
                        </a:rPr>
                        <a:t>2</a:t>
                      </a:r>
                      <a:r>
                        <a:rPr lang="ko-KR" altLang="en-US" sz="700" u="none" strike="noStrike">
                          <a:effectLst/>
                        </a:rPr>
                        <a:t>주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700" u="none" strike="noStrike">
                          <a:effectLst/>
                        </a:rPr>
                        <a:t>3</a:t>
                      </a:r>
                      <a:r>
                        <a:rPr lang="ko-KR" altLang="en-US" sz="700" u="none" strike="noStrike">
                          <a:effectLst/>
                        </a:rPr>
                        <a:t>주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700" u="none" strike="noStrike">
                          <a:effectLst/>
                        </a:rPr>
                        <a:t>4</a:t>
                      </a:r>
                      <a:r>
                        <a:rPr lang="ko-KR" altLang="en-US" sz="700" u="none" strike="noStrike">
                          <a:effectLst/>
                        </a:rPr>
                        <a:t>주</a:t>
                      </a:r>
                      <a:endParaRPr lang="ko-KR" altLang="en-US" sz="700" b="1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8789056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설계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순서도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팀원 전원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4513475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일정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팀원 전원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72920846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조사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팀원 전원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4201898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역할분담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팀원 전원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9964651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목표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팀원 전원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40127540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디자인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화면 구상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팀원 전원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924761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UI &amp; UX </a:t>
                      </a:r>
                      <a:r>
                        <a:rPr lang="ko-KR" altLang="en-US" sz="700" u="none" strike="noStrike">
                          <a:effectLst/>
                        </a:rPr>
                        <a:t>디자인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채현우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7856971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메뉴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채현우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0737344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빵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채현우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9079560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치즈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채현우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2983936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추가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채현우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00907217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야채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채현우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4459789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소스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채현우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8928153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사이드 메뉴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채현우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058481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추가 주문 </a:t>
                      </a:r>
                      <a:r>
                        <a:rPr lang="en-US" altLang="ko-KR" sz="700" u="none" strike="noStrike">
                          <a:effectLst/>
                        </a:rPr>
                        <a:t>or </a:t>
                      </a:r>
                      <a:r>
                        <a:rPr lang="ko-KR" altLang="en-US" sz="700" u="none" strike="noStrike">
                          <a:effectLst/>
                        </a:rPr>
                        <a:t>결제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채현우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6401854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영수증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채현우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0%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9755306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GUI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메인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유병헌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80%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93%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 dirty="0" err="1">
                          <a:effectLst/>
                        </a:rPr>
                        <a:t>Github</a:t>
                      </a:r>
                      <a:r>
                        <a:rPr lang="en-US" sz="700" u="none" strike="noStrike" dirty="0">
                          <a:effectLst/>
                        </a:rPr>
                        <a:t> </a:t>
                      </a:r>
                      <a:r>
                        <a:rPr lang="ko-KR" altLang="en-US" sz="700" u="none" strike="noStrike" dirty="0">
                          <a:effectLst/>
                        </a:rPr>
                        <a:t>참조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831070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메뉴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유병헌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93%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 dirty="0" err="1">
                          <a:effectLst/>
                        </a:rPr>
                        <a:t>Github</a:t>
                      </a:r>
                      <a:r>
                        <a:rPr lang="en-US" sz="700" u="none" strike="noStrike" dirty="0">
                          <a:effectLst/>
                        </a:rPr>
                        <a:t> </a:t>
                      </a:r>
                      <a:r>
                        <a:rPr lang="ko-KR" altLang="en-US" sz="700" u="none" strike="noStrike" dirty="0">
                          <a:effectLst/>
                        </a:rPr>
                        <a:t>참조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9459087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빵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유병헌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 dirty="0">
                          <a:effectLst/>
                        </a:rPr>
                        <a:t>100%</a:t>
                      </a:r>
                      <a:endParaRPr lang="en-US" altLang="ko-KR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93%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 dirty="0" err="1">
                          <a:effectLst/>
                        </a:rPr>
                        <a:t>Github</a:t>
                      </a:r>
                      <a:r>
                        <a:rPr lang="en-US" sz="700" u="none" strike="noStrike" dirty="0">
                          <a:effectLst/>
                        </a:rPr>
                        <a:t> </a:t>
                      </a:r>
                      <a:r>
                        <a:rPr lang="ko-KR" altLang="en-US" sz="700" u="none" strike="noStrike" dirty="0">
                          <a:effectLst/>
                        </a:rPr>
                        <a:t>참조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67020374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치즈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유병헌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93%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 dirty="0" err="1">
                          <a:effectLst/>
                        </a:rPr>
                        <a:t>Github</a:t>
                      </a:r>
                      <a:r>
                        <a:rPr lang="en-US" sz="700" u="none" strike="noStrike" dirty="0">
                          <a:effectLst/>
                        </a:rPr>
                        <a:t> </a:t>
                      </a:r>
                      <a:r>
                        <a:rPr lang="ko-KR" altLang="en-US" sz="700" u="none" strike="noStrike" dirty="0">
                          <a:effectLst/>
                        </a:rPr>
                        <a:t>참조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65191097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추가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유병헌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93%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Github </a:t>
                      </a:r>
                      <a:r>
                        <a:rPr lang="ko-KR" altLang="en-US" sz="700" u="none" strike="noStrike">
                          <a:effectLst/>
                        </a:rPr>
                        <a:t>참조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5714275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야채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유병헌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93%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Github </a:t>
                      </a:r>
                      <a:r>
                        <a:rPr lang="ko-KR" altLang="en-US" sz="700" u="none" strike="noStrike">
                          <a:effectLst/>
                        </a:rPr>
                        <a:t>참조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27452801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소스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유병헌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93%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Github </a:t>
                      </a:r>
                      <a:r>
                        <a:rPr lang="ko-KR" altLang="en-US" sz="700" u="none" strike="noStrike">
                          <a:effectLst/>
                        </a:rPr>
                        <a:t>참조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44455358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사이드 메뉴 선택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유병헌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93%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Github </a:t>
                      </a:r>
                      <a:r>
                        <a:rPr lang="ko-KR" altLang="en-US" sz="700" u="none" strike="noStrike">
                          <a:effectLst/>
                        </a:rPr>
                        <a:t>참조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47490378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추가 주문 </a:t>
                      </a:r>
                      <a:r>
                        <a:rPr lang="en-US" altLang="ko-KR" sz="700" u="none" strike="noStrike">
                          <a:effectLst/>
                        </a:rPr>
                        <a:t>or </a:t>
                      </a:r>
                      <a:r>
                        <a:rPr lang="ko-KR" altLang="en-US" sz="700" u="none" strike="noStrike">
                          <a:effectLst/>
                        </a:rPr>
                        <a:t>결제 창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유병헌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47%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 dirty="0" err="1">
                          <a:effectLst/>
                        </a:rPr>
                        <a:t>Github</a:t>
                      </a:r>
                      <a:r>
                        <a:rPr lang="en-US" sz="700" u="none" strike="noStrike" dirty="0">
                          <a:effectLst/>
                        </a:rPr>
                        <a:t> </a:t>
                      </a:r>
                      <a:r>
                        <a:rPr lang="ko-KR" altLang="en-US" sz="700" u="none" strike="noStrike" dirty="0">
                          <a:effectLst/>
                        </a:rPr>
                        <a:t>참조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96536918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영수증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유병헌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20%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40%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 dirty="0" err="1">
                          <a:effectLst/>
                        </a:rPr>
                        <a:t>Github</a:t>
                      </a:r>
                      <a:r>
                        <a:rPr lang="en-US" sz="700" u="none" strike="noStrike" dirty="0">
                          <a:effectLst/>
                        </a:rPr>
                        <a:t> </a:t>
                      </a:r>
                      <a:r>
                        <a:rPr lang="ko-KR" altLang="en-US" sz="700" u="none" strike="noStrike" dirty="0">
                          <a:effectLst/>
                        </a:rPr>
                        <a:t>참조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50049828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관리자 모드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r>
                        <a:rPr lang="en-US" altLang="ko-KR" sz="700" u="none" strike="noStrike">
                          <a:effectLst/>
                        </a:rPr>
                        <a:t>, </a:t>
                      </a:r>
                      <a:r>
                        <a:rPr lang="ko-KR" altLang="en-US" sz="700" u="none" strike="noStrike">
                          <a:effectLst/>
                        </a:rPr>
                        <a:t>유병헌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우선순위 하위항목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Github </a:t>
                      </a:r>
                      <a:r>
                        <a:rPr lang="ko-KR" altLang="en-US" sz="700" u="none" strike="noStrike">
                          <a:effectLst/>
                        </a:rPr>
                        <a:t>참조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4629493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기능 구현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파일 </a:t>
                      </a:r>
                      <a:r>
                        <a:rPr lang="en-US" sz="700" u="none" strike="noStrike">
                          <a:effectLst/>
                        </a:rPr>
                        <a:t>io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고대석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77%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Github </a:t>
                      </a:r>
                      <a:r>
                        <a:rPr lang="ko-KR" altLang="en-US" sz="700" u="none" strike="noStrike">
                          <a:effectLst/>
                        </a:rPr>
                        <a:t>참조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02763268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금액 계산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고대석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77%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 dirty="0" err="1">
                          <a:effectLst/>
                        </a:rPr>
                        <a:t>Github</a:t>
                      </a:r>
                      <a:r>
                        <a:rPr lang="en-US" sz="700" u="none" strike="noStrike" dirty="0">
                          <a:effectLst/>
                        </a:rPr>
                        <a:t> </a:t>
                      </a:r>
                      <a:r>
                        <a:rPr lang="ko-KR" altLang="en-US" sz="700" u="none" strike="noStrike" dirty="0">
                          <a:effectLst/>
                        </a:rPr>
                        <a:t>참조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68071138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주문 내역 프린트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고대석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77%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 dirty="0" err="1">
                          <a:effectLst/>
                        </a:rPr>
                        <a:t>Github</a:t>
                      </a:r>
                      <a:r>
                        <a:rPr lang="en-US" sz="700" u="none" strike="noStrike" dirty="0">
                          <a:effectLst/>
                        </a:rPr>
                        <a:t> </a:t>
                      </a:r>
                      <a:r>
                        <a:rPr lang="ko-KR" altLang="en-US" sz="700" u="none" strike="noStrike" dirty="0">
                          <a:effectLst/>
                        </a:rPr>
                        <a:t>참조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691549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중복 버튼 처리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이재원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95%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95%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97%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Github </a:t>
                      </a:r>
                      <a:r>
                        <a:rPr lang="ko-KR" altLang="en-US" sz="700" u="none" strike="noStrike">
                          <a:effectLst/>
                        </a:rPr>
                        <a:t>참조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28198916"/>
                  </a:ext>
                </a:extLst>
              </a:tr>
              <a:tr h="165717"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화면 연결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채현우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우선순위 하위항목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52897373"/>
                  </a:ext>
                </a:extLst>
              </a:tr>
              <a:tr h="225980">
                <a:tc>
                  <a:txBody>
                    <a:bodyPr/>
                    <a:lstStyle/>
                    <a:p>
                      <a:pPr algn="l" fontAlgn="ctr"/>
                      <a:r>
                        <a:rPr lang="en-US" sz="700" u="none" strike="noStrike">
                          <a:effectLst/>
                        </a:rPr>
                        <a:t>git</a:t>
                      </a:r>
                      <a:endParaRPr 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altLang="ko-KR" sz="700" u="none" strike="noStrike">
                          <a:effectLst/>
                        </a:rPr>
                        <a:t>git hub</a:t>
                      </a:r>
                      <a:r>
                        <a:rPr lang="ko-KR" altLang="en-US" sz="700" u="none" strike="noStrike">
                          <a:effectLst/>
                        </a:rPr>
                        <a:t>를 통한 협업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팀원전원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85%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100%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ctr"/>
                      <a:r>
                        <a:rPr lang="en-US" altLang="ko-KR" sz="700" u="none" strike="noStrike">
                          <a:effectLst/>
                        </a:rPr>
                        <a:t>95%</a:t>
                      </a:r>
                      <a:endParaRPr lang="en-US" altLang="ko-KR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>
                          <a:effectLst/>
                        </a:rPr>
                        <a:t>　</a:t>
                      </a:r>
                      <a:endParaRPr lang="ko-KR" altLang="en-US" sz="700" b="0" i="0" u="none" strike="noStrike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ko-KR" altLang="en-US" sz="700" u="none" strike="noStrike" dirty="0">
                          <a:effectLst/>
                        </a:rPr>
                        <a:t>　</a:t>
                      </a:r>
                      <a:endParaRPr lang="ko-KR" altLang="en-US" sz="700" b="0" i="0" u="none" strike="noStrike" dirty="0">
                        <a:solidFill>
                          <a:srgbClr val="000000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800" u="sng" strike="noStrike" dirty="0">
                          <a:effectLst/>
                          <a:hlinkClick r:id="rId4"/>
                        </a:rPr>
                        <a:t>https://github.com/leejewon97/Kubway</a:t>
                      </a:r>
                      <a:endParaRPr lang="en-US" sz="800" b="0" i="0" u="sng" strike="noStrike" dirty="0">
                        <a:solidFill>
                          <a:srgbClr val="0563C1"/>
                        </a:solidFill>
                        <a:effectLst/>
                        <a:latin typeface="맑은 고딕" panose="020B0503020000020004" pitchFamily="50" charset="-127"/>
                        <a:ea typeface="맑은 고딕" panose="020B0503020000020004" pitchFamily="50" charset="-127"/>
                      </a:endParaRPr>
                    </a:p>
                  </a:txBody>
                  <a:tcPr marL="5547" marR="5547" marT="5547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9BD0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215967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834140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1363</TotalTime>
  <Words>1830</Words>
  <Application>Microsoft Office PowerPoint</Application>
  <PresentationFormat>와이드스크린</PresentationFormat>
  <Paragraphs>846</Paragraphs>
  <Slides>42</Slides>
  <Notes>39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42</vt:i4>
      </vt:variant>
    </vt:vector>
  </HeadingPairs>
  <TitlesOfParts>
    <vt:vector size="47" baseType="lpstr">
      <vt:lpstr>KoPubWorld돋움체_Pro Bold</vt:lpstr>
      <vt:lpstr>맑은 고딕</vt:lpstr>
      <vt:lpstr>함초롬돋움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고 대석</dc:creator>
  <cp:lastModifiedBy>고 대석</cp:lastModifiedBy>
  <cp:revision>137</cp:revision>
  <dcterms:created xsi:type="dcterms:W3CDTF">2019-12-07T06:36:12Z</dcterms:created>
  <dcterms:modified xsi:type="dcterms:W3CDTF">2019-12-10T06:37:50Z</dcterms:modified>
</cp:coreProperties>
</file>

<file path=docProps/thumbnail.jpeg>
</file>